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7" r:id="rId3"/>
    <p:sldId id="307" r:id="rId4"/>
    <p:sldId id="308" r:id="rId5"/>
    <p:sldId id="345" r:id="rId6"/>
    <p:sldId id="299" r:id="rId7"/>
    <p:sldId id="304" r:id="rId8"/>
    <p:sldId id="303" r:id="rId9"/>
    <p:sldId id="302" r:id="rId10"/>
    <p:sldId id="300" r:id="rId11"/>
    <p:sldId id="310" r:id="rId12"/>
    <p:sldId id="312" r:id="rId13"/>
    <p:sldId id="331" r:id="rId14"/>
    <p:sldId id="333" r:id="rId15"/>
    <p:sldId id="309" r:id="rId16"/>
    <p:sldId id="284" r:id="rId17"/>
    <p:sldId id="287" r:id="rId18"/>
    <p:sldId id="285" r:id="rId19"/>
    <p:sldId id="288" r:id="rId20"/>
    <p:sldId id="305" r:id="rId21"/>
    <p:sldId id="289" r:id="rId22"/>
    <p:sldId id="290" r:id="rId23"/>
    <p:sldId id="291" r:id="rId24"/>
    <p:sldId id="292" r:id="rId25"/>
    <p:sldId id="293" r:id="rId26"/>
    <p:sldId id="294" r:id="rId27"/>
    <p:sldId id="335" r:id="rId28"/>
    <p:sldId id="349" r:id="rId29"/>
    <p:sldId id="340" r:id="rId30"/>
    <p:sldId id="341" r:id="rId31"/>
    <p:sldId id="297" r:id="rId32"/>
    <p:sldId id="338" r:id="rId33"/>
    <p:sldId id="298" r:id="rId34"/>
    <p:sldId id="339" r:id="rId35"/>
    <p:sldId id="350" r:id="rId36"/>
    <p:sldId id="262" r:id="rId37"/>
    <p:sldId id="263" r:id="rId38"/>
    <p:sldId id="265" r:id="rId39"/>
    <p:sldId id="264" r:id="rId40"/>
    <p:sldId id="351" r:id="rId41"/>
    <p:sldId id="267" r:id="rId42"/>
    <p:sldId id="280" r:id="rId43"/>
    <p:sldId id="342" r:id="rId44"/>
    <p:sldId id="343" r:id="rId45"/>
    <p:sldId id="344" r:id="rId46"/>
    <p:sldId id="347" r:id="rId47"/>
    <p:sldId id="348" r:id="rId4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FF0066"/>
    <a:srgbClr val="00CCFF"/>
    <a:srgbClr val="1E46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934" autoAdjust="0"/>
    <p:restoredTop sz="94660"/>
  </p:normalViewPr>
  <p:slideViewPr>
    <p:cSldViewPr>
      <p:cViewPr varScale="1">
        <p:scale>
          <a:sx n="94" d="100"/>
          <a:sy n="94" d="100"/>
        </p:scale>
        <p:origin x="-100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053AD9-80A4-44A5-AB86-15FAA324CB0C}"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zh-CN" altLang="en-US"/>
        </a:p>
      </dgm:t>
    </dgm:pt>
    <dgm:pt modelId="{C5E9A41F-6875-4A15-8536-5024FB45243B}">
      <dgm:prSet custT="1"/>
      <dgm:spPr>
        <a:effectLst>
          <a:outerShdw blurRad="50800" dist="38100" dir="5400000" algn="t" rotWithShape="0">
            <a:prstClr val="black">
              <a:alpha val="40000"/>
            </a:prstClr>
          </a:outerShdw>
        </a:effectLst>
      </dgm:spPr>
      <dgm:t>
        <a:bodyPr/>
        <a:lstStyle/>
        <a:p>
          <a:pPr rtl="0"/>
          <a:r>
            <a:rPr lang="zh-CN" altLang="en-US" sz="2000" b="1" dirty="0" smtClean="0">
              <a:solidFill>
                <a:srgbClr val="FFFF00"/>
              </a:solidFill>
            </a:rPr>
            <a:t>第一学期理论教学内容：</a:t>
          </a:r>
          <a:endParaRPr lang="zh-CN" altLang="en-US" sz="2000" dirty="0">
            <a:solidFill>
              <a:srgbClr val="FFFF00"/>
            </a:solidFill>
          </a:endParaRPr>
        </a:p>
      </dgm:t>
    </dgm:pt>
    <dgm:pt modelId="{CBF564AE-9C54-4409-ADCF-4766710D69D7}" type="parTrans" cxnId="{5AF71497-7762-4ED0-89CC-2754A09FA823}">
      <dgm:prSet/>
      <dgm:spPr/>
      <dgm:t>
        <a:bodyPr/>
        <a:lstStyle/>
        <a:p>
          <a:endParaRPr lang="zh-CN" altLang="en-US"/>
        </a:p>
      </dgm:t>
    </dgm:pt>
    <dgm:pt modelId="{9846408E-C9A0-423C-A67E-A4708E756CD7}" type="sibTrans" cxnId="{5AF71497-7762-4ED0-89CC-2754A09FA823}">
      <dgm:prSet/>
      <dgm:spPr/>
      <dgm:t>
        <a:bodyPr/>
        <a:lstStyle/>
        <a:p>
          <a:endParaRPr lang="zh-CN" altLang="en-US"/>
        </a:p>
      </dgm:t>
    </dgm:pt>
    <dgm:pt modelId="{38C5DF49-E5AD-4C88-9791-FFC9E00B4006}">
      <dgm:prSet custT="1"/>
      <dgm:spPr>
        <a:ln>
          <a:solidFill>
            <a:srgbClr val="FF00FF"/>
          </a:solidFill>
        </a:ln>
        <a:effectLst>
          <a:glow rad="101600">
            <a:schemeClr val="accent3">
              <a:satMod val="175000"/>
              <a:alpha val="40000"/>
            </a:schemeClr>
          </a:glow>
        </a:effectLst>
      </dgm:spPr>
      <dgm:t>
        <a:bodyPr/>
        <a:lstStyle/>
        <a:p>
          <a:pPr rtl="0"/>
          <a:r>
            <a:rPr lang="en-US" sz="1400" b="1" dirty="0" smtClean="0"/>
            <a:t>1.</a:t>
          </a:r>
          <a:r>
            <a:rPr lang="zh-CN" sz="1400" b="1" dirty="0" smtClean="0"/>
            <a:t>绪论、方法和技术发展历史与现状、实验伦理（前半学期）</a:t>
          </a:r>
          <a:endParaRPr lang="zh-CN" sz="1400" dirty="0"/>
        </a:p>
      </dgm:t>
    </dgm:pt>
    <dgm:pt modelId="{E6811CDB-721F-434B-8298-5430FA9C1BDA}" type="parTrans" cxnId="{924ABCD2-17A6-48F8-940C-2574F418E7EE}">
      <dgm:prSet/>
      <dgm:spPr/>
      <dgm:t>
        <a:bodyPr/>
        <a:lstStyle/>
        <a:p>
          <a:endParaRPr lang="zh-CN" altLang="en-US"/>
        </a:p>
      </dgm:t>
    </dgm:pt>
    <dgm:pt modelId="{58454A40-BB7E-4F27-A251-97ABF820B8B3}" type="sibTrans" cxnId="{924ABCD2-17A6-48F8-940C-2574F418E7EE}">
      <dgm:prSet/>
      <dgm:spPr/>
      <dgm:t>
        <a:bodyPr/>
        <a:lstStyle/>
        <a:p>
          <a:endParaRPr lang="zh-CN" altLang="en-US"/>
        </a:p>
      </dgm:t>
    </dgm:pt>
    <dgm:pt modelId="{9B516389-8625-4E09-A917-B8534199C424}">
      <dgm:prSet custT="1"/>
      <dgm:spPr/>
      <dgm:t>
        <a:bodyPr/>
        <a:lstStyle/>
        <a:p>
          <a:pPr rtl="0"/>
          <a:r>
            <a:rPr lang="en-US" sz="1400" b="1" dirty="0" smtClean="0"/>
            <a:t>2.</a:t>
          </a:r>
          <a:r>
            <a:rPr lang="zh-CN" sz="1400" b="1" dirty="0" smtClean="0"/>
            <a:t>变量及其操纵、实验设计（后半学期）</a:t>
          </a:r>
          <a:endParaRPr lang="zh-CN" sz="1400" dirty="0"/>
        </a:p>
      </dgm:t>
    </dgm:pt>
    <dgm:pt modelId="{4C836D5D-FCAA-4E64-A394-8C44DA595342}" type="parTrans" cxnId="{E0A51F43-6A23-4E48-A0EA-3065FB6958B8}">
      <dgm:prSet/>
      <dgm:spPr/>
      <dgm:t>
        <a:bodyPr/>
        <a:lstStyle/>
        <a:p>
          <a:endParaRPr lang="zh-CN" altLang="en-US"/>
        </a:p>
      </dgm:t>
    </dgm:pt>
    <dgm:pt modelId="{162393D1-02DD-4E55-A141-ACBF004E408E}" type="sibTrans" cxnId="{E0A51F43-6A23-4E48-A0EA-3065FB6958B8}">
      <dgm:prSet/>
      <dgm:spPr/>
      <dgm:t>
        <a:bodyPr/>
        <a:lstStyle/>
        <a:p>
          <a:endParaRPr lang="zh-CN" altLang="en-US"/>
        </a:p>
      </dgm:t>
    </dgm:pt>
    <dgm:pt modelId="{D3A343F8-E3E8-4722-9B60-2F45D05E1D9F}">
      <dgm:prSet custT="1"/>
      <dgm:spPr/>
      <dgm:t>
        <a:bodyPr/>
        <a:lstStyle/>
        <a:p>
          <a:pPr rtl="0"/>
          <a:r>
            <a:rPr lang="en-US" sz="1400" b="1" smtClean="0"/>
            <a:t>3.</a:t>
          </a:r>
          <a:r>
            <a:rPr lang="zh-CN" sz="1400" b="1" smtClean="0"/>
            <a:t>做</a:t>
          </a:r>
          <a:r>
            <a:rPr lang="en-US" sz="1400" b="1" smtClean="0"/>
            <a:t>2-3</a:t>
          </a:r>
          <a:r>
            <a:rPr lang="zh-CN" sz="1400" b="1" smtClean="0"/>
            <a:t>个学期</a:t>
          </a:r>
          <a:r>
            <a:rPr lang="en-US" sz="1400" b="1" smtClean="0"/>
            <a:t>PPT</a:t>
          </a:r>
          <a:r>
            <a:rPr lang="zh-CN" sz="1400" b="1" smtClean="0"/>
            <a:t>作业、推荐主要相关的辅助阅读文献和材料等</a:t>
          </a:r>
          <a:endParaRPr lang="zh-CN" sz="1400" dirty="0"/>
        </a:p>
      </dgm:t>
    </dgm:pt>
    <dgm:pt modelId="{6FD4E252-5D59-4539-AA4A-00C0F3D8DD19}" type="parTrans" cxnId="{262D9D5C-B603-4092-B16A-1B2759FE6EEC}">
      <dgm:prSet/>
      <dgm:spPr/>
      <dgm:t>
        <a:bodyPr/>
        <a:lstStyle/>
        <a:p>
          <a:endParaRPr lang="zh-CN" altLang="en-US"/>
        </a:p>
      </dgm:t>
    </dgm:pt>
    <dgm:pt modelId="{11479401-4447-4B45-9880-4B3F21FC5939}" type="sibTrans" cxnId="{262D9D5C-B603-4092-B16A-1B2759FE6EEC}">
      <dgm:prSet/>
      <dgm:spPr/>
      <dgm:t>
        <a:bodyPr/>
        <a:lstStyle/>
        <a:p>
          <a:endParaRPr lang="zh-CN" altLang="en-US"/>
        </a:p>
      </dgm:t>
    </dgm:pt>
    <dgm:pt modelId="{B8DF232F-3A48-45EB-AD8F-0F2BE28B2B69}">
      <dgm:prSet custT="1"/>
      <dgm:spPr/>
      <dgm:t>
        <a:bodyPr/>
        <a:lstStyle/>
        <a:p>
          <a:pPr rtl="0"/>
          <a:r>
            <a:rPr lang="en-US" sz="1400" b="1" smtClean="0"/>
            <a:t>4.</a:t>
          </a:r>
          <a:r>
            <a:rPr lang="zh-CN" sz="1400" b="1" smtClean="0"/>
            <a:t>做一个探索性实验、完成一个完整的实验研究报告</a:t>
          </a:r>
          <a:endParaRPr lang="zh-CN" sz="1400"/>
        </a:p>
      </dgm:t>
    </dgm:pt>
    <dgm:pt modelId="{71197A09-BE31-4253-8BFC-93024F164017}" type="parTrans" cxnId="{DBCE2D58-4B67-42D1-83F6-8452EF807D8E}">
      <dgm:prSet/>
      <dgm:spPr/>
      <dgm:t>
        <a:bodyPr/>
        <a:lstStyle/>
        <a:p>
          <a:endParaRPr lang="zh-CN" altLang="en-US"/>
        </a:p>
      </dgm:t>
    </dgm:pt>
    <dgm:pt modelId="{3E9E0EE1-4C18-4C76-80FA-95CC857F54AB}" type="sibTrans" cxnId="{DBCE2D58-4B67-42D1-83F6-8452EF807D8E}">
      <dgm:prSet/>
      <dgm:spPr/>
      <dgm:t>
        <a:bodyPr/>
        <a:lstStyle/>
        <a:p>
          <a:endParaRPr lang="zh-CN" altLang="en-US"/>
        </a:p>
      </dgm:t>
    </dgm:pt>
    <dgm:pt modelId="{5108E49F-02D3-4188-A0F6-05A714AE687B}" type="pres">
      <dgm:prSet presAssocID="{E0053AD9-80A4-44A5-AB86-15FAA324CB0C}" presName="linear" presStyleCnt="0">
        <dgm:presLayoutVars>
          <dgm:animLvl val="lvl"/>
          <dgm:resizeHandles val="exact"/>
        </dgm:presLayoutVars>
      </dgm:prSet>
      <dgm:spPr/>
      <dgm:t>
        <a:bodyPr/>
        <a:lstStyle/>
        <a:p>
          <a:endParaRPr lang="zh-CN" altLang="en-US"/>
        </a:p>
      </dgm:t>
    </dgm:pt>
    <dgm:pt modelId="{FCA525D1-E192-4156-9270-77D86606BBF7}" type="pres">
      <dgm:prSet presAssocID="{C5E9A41F-6875-4A15-8536-5024FB45243B}" presName="parentText" presStyleLbl="node1" presStyleIdx="0" presStyleCnt="5">
        <dgm:presLayoutVars>
          <dgm:chMax val="0"/>
          <dgm:bulletEnabled val="1"/>
        </dgm:presLayoutVars>
      </dgm:prSet>
      <dgm:spPr/>
      <dgm:t>
        <a:bodyPr/>
        <a:lstStyle/>
        <a:p>
          <a:endParaRPr lang="zh-CN" altLang="en-US"/>
        </a:p>
      </dgm:t>
    </dgm:pt>
    <dgm:pt modelId="{A117A636-B473-461F-95EF-C3B20058BD32}" type="pres">
      <dgm:prSet presAssocID="{9846408E-C9A0-423C-A67E-A4708E756CD7}" presName="spacer" presStyleCnt="0"/>
      <dgm:spPr/>
    </dgm:pt>
    <dgm:pt modelId="{1D30D783-BD59-4F0F-AB12-3D18F8B5BFEE}" type="pres">
      <dgm:prSet presAssocID="{38C5DF49-E5AD-4C88-9791-FFC9E00B4006}" presName="parentText" presStyleLbl="node1" presStyleIdx="1" presStyleCnt="5">
        <dgm:presLayoutVars>
          <dgm:chMax val="0"/>
          <dgm:bulletEnabled val="1"/>
        </dgm:presLayoutVars>
      </dgm:prSet>
      <dgm:spPr/>
      <dgm:t>
        <a:bodyPr/>
        <a:lstStyle/>
        <a:p>
          <a:endParaRPr lang="zh-CN" altLang="en-US"/>
        </a:p>
      </dgm:t>
    </dgm:pt>
    <dgm:pt modelId="{7A79D2EB-CA4F-4526-8B4C-B749A638031A}" type="pres">
      <dgm:prSet presAssocID="{58454A40-BB7E-4F27-A251-97ABF820B8B3}" presName="spacer" presStyleCnt="0"/>
      <dgm:spPr/>
    </dgm:pt>
    <dgm:pt modelId="{D0203C6F-19A5-44D4-B28B-4197EE7EF7CC}" type="pres">
      <dgm:prSet presAssocID="{9B516389-8625-4E09-A917-B8534199C424}" presName="parentText" presStyleLbl="node1" presStyleIdx="2" presStyleCnt="5">
        <dgm:presLayoutVars>
          <dgm:chMax val="0"/>
          <dgm:bulletEnabled val="1"/>
        </dgm:presLayoutVars>
      </dgm:prSet>
      <dgm:spPr/>
      <dgm:t>
        <a:bodyPr/>
        <a:lstStyle/>
        <a:p>
          <a:endParaRPr lang="zh-CN" altLang="en-US"/>
        </a:p>
      </dgm:t>
    </dgm:pt>
    <dgm:pt modelId="{BBBBB542-C907-43C6-BB47-47E18E2A30AF}" type="pres">
      <dgm:prSet presAssocID="{162393D1-02DD-4E55-A141-ACBF004E408E}" presName="spacer" presStyleCnt="0"/>
      <dgm:spPr/>
    </dgm:pt>
    <dgm:pt modelId="{BF67A203-E71A-42B9-ABFA-1440B14C595B}" type="pres">
      <dgm:prSet presAssocID="{D3A343F8-E3E8-4722-9B60-2F45D05E1D9F}" presName="parentText" presStyleLbl="node1" presStyleIdx="3" presStyleCnt="5">
        <dgm:presLayoutVars>
          <dgm:chMax val="0"/>
          <dgm:bulletEnabled val="1"/>
        </dgm:presLayoutVars>
      </dgm:prSet>
      <dgm:spPr/>
      <dgm:t>
        <a:bodyPr/>
        <a:lstStyle/>
        <a:p>
          <a:endParaRPr lang="zh-CN" altLang="en-US"/>
        </a:p>
      </dgm:t>
    </dgm:pt>
    <dgm:pt modelId="{163A6B6B-E7CE-4BFB-AB5A-BFE275264426}" type="pres">
      <dgm:prSet presAssocID="{11479401-4447-4B45-9880-4B3F21FC5939}" presName="spacer" presStyleCnt="0"/>
      <dgm:spPr/>
    </dgm:pt>
    <dgm:pt modelId="{D2465D92-0202-47C0-B5B7-4373EAB9B78B}" type="pres">
      <dgm:prSet presAssocID="{B8DF232F-3A48-45EB-AD8F-0F2BE28B2B69}" presName="parentText" presStyleLbl="node1" presStyleIdx="4" presStyleCnt="5">
        <dgm:presLayoutVars>
          <dgm:chMax val="0"/>
          <dgm:bulletEnabled val="1"/>
        </dgm:presLayoutVars>
      </dgm:prSet>
      <dgm:spPr/>
      <dgm:t>
        <a:bodyPr/>
        <a:lstStyle/>
        <a:p>
          <a:endParaRPr lang="zh-CN" altLang="en-US"/>
        </a:p>
      </dgm:t>
    </dgm:pt>
  </dgm:ptLst>
  <dgm:cxnLst>
    <dgm:cxn modelId="{AA98CE2E-4C0D-4F2D-964D-059B45A54823}" type="presOf" srcId="{38C5DF49-E5AD-4C88-9791-FFC9E00B4006}" destId="{1D30D783-BD59-4F0F-AB12-3D18F8B5BFEE}" srcOrd="0" destOrd="0" presId="urn:microsoft.com/office/officeart/2005/8/layout/vList2"/>
    <dgm:cxn modelId="{3555458D-85F0-41BC-B672-AF3CAD1D6450}" type="presOf" srcId="{D3A343F8-E3E8-4722-9B60-2F45D05E1D9F}" destId="{BF67A203-E71A-42B9-ABFA-1440B14C595B}" srcOrd="0" destOrd="0" presId="urn:microsoft.com/office/officeart/2005/8/layout/vList2"/>
    <dgm:cxn modelId="{DBCE2D58-4B67-42D1-83F6-8452EF807D8E}" srcId="{E0053AD9-80A4-44A5-AB86-15FAA324CB0C}" destId="{B8DF232F-3A48-45EB-AD8F-0F2BE28B2B69}" srcOrd="4" destOrd="0" parTransId="{71197A09-BE31-4253-8BFC-93024F164017}" sibTransId="{3E9E0EE1-4C18-4C76-80FA-95CC857F54AB}"/>
    <dgm:cxn modelId="{813A8B9A-DC0D-4BF9-A72D-A7912505B7BA}" type="presOf" srcId="{9B516389-8625-4E09-A917-B8534199C424}" destId="{D0203C6F-19A5-44D4-B28B-4197EE7EF7CC}" srcOrd="0" destOrd="0" presId="urn:microsoft.com/office/officeart/2005/8/layout/vList2"/>
    <dgm:cxn modelId="{03FEDE4F-DAC2-4435-9F9A-DBE9B4B48343}" type="presOf" srcId="{E0053AD9-80A4-44A5-AB86-15FAA324CB0C}" destId="{5108E49F-02D3-4188-A0F6-05A714AE687B}" srcOrd="0" destOrd="0" presId="urn:microsoft.com/office/officeart/2005/8/layout/vList2"/>
    <dgm:cxn modelId="{E0A51F43-6A23-4E48-A0EA-3065FB6958B8}" srcId="{E0053AD9-80A4-44A5-AB86-15FAA324CB0C}" destId="{9B516389-8625-4E09-A917-B8534199C424}" srcOrd="2" destOrd="0" parTransId="{4C836D5D-FCAA-4E64-A394-8C44DA595342}" sibTransId="{162393D1-02DD-4E55-A141-ACBF004E408E}"/>
    <dgm:cxn modelId="{5AF71497-7762-4ED0-89CC-2754A09FA823}" srcId="{E0053AD9-80A4-44A5-AB86-15FAA324CB0C}" destId="{C5E9A41F-6875-4A15-8536-5024FB45243B}" srcOrd="0" destOrd="0" parTransId="{CBF564AE-9C54-4409-ADCF-4766710D69D7}" sibTransId="{9846408E-C9A0-423C-A67E-A4708E756CD7}"/>
    <dgm:cxn modelId="{FEE239F6-8897-4437-BF46-9FEFBB7510AB}" type="presOf" srcId="{C5E9A41F-6875-4A15-8536-5024FB45243B}" destId="{FCA525D1-E192-4156-9270-77D86606BBF7}" srcOrd="0" destOrd="0" presId="urn:microsoft.com/office/officeart/2005/8/layout/vList2"/>
    <dgm:cxn modelId="{924ABCD2-17A6-48F8-940C-2574F418E7EE}" srcId="{E0053AD9-80A4-44A5-AB86-15FAA324CB0C}" destId="{38C5DF49-E5AD-4C88-9791-FFC9E00B4006}" srcOrd="1" destOrd="0" parTransId="{E6811CDB-721F-434B-8298-5430FA9C1BDA}" sibTransId="{58454A40-BB7E-4F27-A251-97ABF820B8B3}"/>
    <dgm:cxn modelId="{262D9D5C-B603-4092-B16A-1B2759FE6EEC}" srcId="{E0053AD9-80A4-44A5-AB86-15FAA324CB0C}" destId="{D3A343F8-E3E8-4722-9B60-2F45D05E1D9F}" srcOrd="3" destOrd="0" parTransId="{6FD4E252-5D59-4539-AA4A-00C0F3D8DD19}" sibTransId="{11479401-4447-4B45-9880-4B3F21FC5939}"/>
    <dgm:cxn modelId="{68B50C57-6A3D-412B-87B9-AF1E338985D9}" type="presOf" srcId="{B8DF232F-3A48-45EB-AD8F-0F2BE28B2B69}" destId="{D2465D92-0202-47C0-B5B7-4373EAB9B78B}" srcOrd="0" destOrd="0" presId="urn:microsoft.com/office/officeart/2005/8/layout/vList2"/>
    <dgm:cxn modelId="{2F9FCE0F-4BAD-428A-AD66-83C8104EFED9}" type="presParOf" srcId="{5108E49F-02D3-4188-A0F6-05A714AE687B}" destId="{FCA525D1-E192-4156-9270-77D86606BBF7}" srcOrd="0" destOrd="0" presId="urn:microsoft.com/office/officeart/2005/8/layout/vList2"/>
    <dgm:cxn modelId="{739A91D3-DFCC-4F41-976E-942A6C481141}" type="presParOf" srcId="{5108E49F-02D3-4188-A0F6-05A714AE687B}" destId="{A117A636-B473-461F-95EF-C3B20058BD32}" srcOrd="1" destOrd="0" presId="urn:microsoft.com/office/officeart/2005/8/layout/vList2"/>
    <dgm:cxn modelId="{4551496B-394F-4339-80C4-6B7F4EBFA134}" type="presParOf" srcId="{5108E49F-02D3-4188-A0F6-05A714AE687B}" destId="{1D30D783-BD59-4F0F-AB12-3D18F8B5BFEE}" srcOrd="2" destOrd="0" presId="urn:microsoft.com/office/officeart/2005/8/layout/vList2"/>
    <dgm:cxn modelId="{C8F86850-7D6C-410A-985E-6584FD43441C}" type="presParOf" srcId="{5108E49F-02D3-4188-A0F6-05A714AE687B}" destId="{7A79D2EB-CA4F-4526-8B4C-B749A638031A}" srcOrd="3" destOrd="0" presId="urn:microsoft.com/office/officeart/2005/8/layout/vList2"/>
    <dgm:cxn modelId="{7BEBD818-F453-468C-BF45-0376223BD733}" type="presParOf" srcId="{5108E49F-02D3-4188-A0F6-05A714AE687B}" destId="{D0203C6F-19A5-44D4-B28B-4197EE7EF7CC}" srcOrd="4" destOrd="0" presId="urn:microsoft.com/office/officeart/2005/8/layout/vList2"/>
    <dgm:cxn modelId="{A9196FC4-051B-442E-A078-E5023675794E}" type="presParOf" srcId="{5108E49F-02D3-4188-A0F6-05A714AE687B}" destId="{BBBBB542-C907-43C6-BB47-47E18E2A30AF}" srcOrd="5" destOrd="0" presId="urn:microsoft.com/office/officeart/2005/8/layout/vList2"/>
    <dgm:cxn modelId="{4AF260AB-9E5C-4F6A-85D6-98039B735568}" type="presParOf" srcId="{5108E49F-02D3-4188-A0F6-05A714AE687B}" destId="{BF67A203-E71A-42B9-ABFA-1440B14C595B}" srcOrd="6" destOrd="0" presId="urn:microsoft.com/office/officeart/2005/8/layout/vList2"/>
    <dgm:cxn modelId="{A909EEC9-47C5-416C-A47B-1E9327F4EF5F}" type="presParOf" srcId="{5108E49F-02D3-4188-A0F6-05A714AE687B}" destId="{163A6B6B-E7CE-4BFB-AB5A-BFE275264426}" srcOrd="7" destOrd="0" presId="urn:microsoft.com/office/officeart/2005/8/layout/vList2"/>
    <dgm:cxn modelId="{B98FD94C-528D-4E3A-8183-7FCF1D97A00E}" type="presParOf" srcId="{5108E49F-02D3-4188-A0F6-05A714AE687B}" destId="{D2465D92-0202-47C0-B5B7-4373EAB9B78B}" srcOrd="8" destOrd="0" presId="urn:microsoft.com/office/officeart/2005/8/layout/vList2"/>
  </dgm:cxnLst>
  <dgm:bg>
    <a:effectLst>
      <a:innerShdw blurRad="63500" dist="50800" dir="16200000">
        <a:prstClr val="black">
          <a:alpha val="50000"/>
        </a:prstClr>
      </a:innerShdw>
    </a:effectLst>
  </dgm:bg>
  <dgm:whole>
    <a:ln w="38100">
      <a:solidFill>
        <a:srgbClr val="FF00FF"/>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98C95F-0BD6-4D71-8A82-9FDB6465E9E6}"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zh-CN" altLang="en-US"/>
        </a:p>
      </dgm:t>
    </dgm:pt>
    <dgm:pt modelId="{05B5A28B-FB22-4F64-8543-00A14061B05E}">
      <dgm:prSet custT="1"/>
      <dgm:spPr/>
      <dgm:t>
        <a:bodyPr/>
        <a:lstStyle/>
        <a:p>
          <a:pPr rtl="0"/>
          <a:r>
            <a:rPr lang="zh-CN" altLang="en-US" sz="1600" b="1" dirty="0" smtClean="0">
              <a:solidFill>
                <a:srgbClr val="FFFF00"/>
              </a:solidFill>
            </a:rPr>
            <a:t>第一学期对应实验、作业与实验设计</a:t>
          </a:r>
          <a:endParaRPr lang="zh-CN" altLang="en-US" sz="1600" dirty="0">
            <a:solidFill>
              <a:srgbClr val="FFFF00"/>
            </a:solidFill>
          </a:endParaRPr>
        </a:p>
      </dgm:t>
    </dgm:pt>
    <dgm:pt modelId="{BCDD2427-3BC7-4693-8A79-0D3C1E51389A}" type="parTrans" cxnId="{296DD555-4F0A-4033-B08A-9377508DCFD9}">
      <dgm:prSet/>
      <dgm:spPr/>
      <dgm:t>
        <a:bodyPr/>
        <a:lstStyle/>
        <a:p>
          <a:endParaRPr lang="zh-CN" altLang="en-US"/>
        </a:p>
      </dgm:t>
    </dgm:pt>
    <dgm:pt modelId="{17A5B584-E32A-4254-9A2F-03B900E966B3}" type="sibTrans" cxnId="{296DD555-4F0A-4033-B08A-9377508DCFD9}">
      <dgm:prSet/>
      <dgm:spPr/>
      <dgm:t>
        <a:bodyPr/>
        <a:lstStyle/>
        <a:p>
          <a:endParaRPr lang="zh-CN" altLang="en-US"/>
        </a:p>
      </dgm:t>
    </dgm:pt>
    <dgm:pt modelId="{4DBD1500-9B1E-4A4B-84C3-BFF0C2CC03C5}">
      <dgm:prSet custT="1"/>
      <dgm:spPr>
        <a:ln>
          <a:solidFill>
            <a:srgbClr val="FF00FF"/>
          </a:solidFill>
        </a:ln>
        <a:effectLst>
          <a:glow rad="101600">
            <a:schemeClr val="accent3">
              <a:satMod val="175000"/>
              <a:alpha val="40000"/>
            </a:schemeClr>
          </a:glow>
        </a:effectLst>
      </dgm:spPr>
      <dgm:t>
        <a:bodyPr/>
        <a:lstStyle/>
        <a:p>
          <a:pPr rtl="0"/>
          <a:r>
            <a:rPr lang="en-US" sz="1400" b="1" dirty="0" smtClean="0"/>
            <a:t>1.</a:t>
          </a:r>
          <a:r>
            <a:rPr lang="zh-CN" sz="1400" b="1" dirty="0" smtClean="0"/>
            <a:t>学期初布置学年度设计：前半学期学生根据兴趣自由组合选题和阅读文献；</a:t>
          </a:r>
          <a:endParaRPr lang="zh-CN" sz="1400" dirty="0"/>
        </a:p>
      </dgm:t>
    </dgm:pt>
    <dgm:pt modelId="{689E8429-467C-48EE-8E95-761523066F6B}" type="parTrans" cxnId="{77AC0376-2F47-4ED7-AFE0-EB30F3E0F501}">
      <dgm:prSet/>
      <dgm:spPr/>
      <dgm:t>
        <a:bodyPr/>
        <a:lstStyle/>
        <a:p>
          <a:endParaRPr lang="zh-CN" altLang="en-US"/>
        </a:p>
      </dgm:t>
    </dgm:pt>
    <dgm:pt modelId="{AA00FA5E-8AC0-4BC8-A1C5-45120CB3952A}" type="sibTrans" cxnId="{77AC0376-2F47-4ED7-AFE0-EB30F3E0F501}">
      <dgm:prSet/>
      <dgm:spPr/>
      <dgm:t>
        <a:bodyPr/>
        <a:lstStyle/>
        <a:p>
          <a:endParaRPr lang="zh-CN" altLang="en-US"/>
        </a:p>
      </dgm:t>
    </dgm:pt>
    <dgm:pt modelId="{AF87BD6C-5B91-4B02-8630-281CEE9DC0B5}">
      <dgm:prSet custT="1"/>
      <dgm:spPr/>
      <dgm:t>
        <a:bodyPr/>
        <a:lstStyle/>
        <a:p>
          <a:pPr rtl="0"/>
          <a:r>
            <a:rPr lang="en-US" sz="1400" b="1" dirty="0" smtClean="0"/>
            <a:t>2.</a:t>
          </a:r>
          <a:r>
            <a:rPr lang="zh-CN" sz="1400" b="1" dirty="0" smtClean="0"/>
            <a:t>后半学期开始讨论和做实验设计、并做课堂报告；</a:t>
          </a:r>
          <a:endParaRPr lang="zh-CN" sz="1400" dirty="0"/>
        </a:p>
      </dgm:t>
    </dgm:pt>
    <dgm:pt modelId="{57A07FAF-4CF8-4499-AD15-E17596EBF5CC}" type="parTrans" cxnId="{993D6363-09E4-4E31-82CB-4F62AB326ABE}">
      <dgm:prSet/>
      <dgm:spPr/>
      <dgm:t>
        <a:bodyPr/>
        <a:lstStyle/>
        <a:p>
          <a:endParaRPr lang="zh-CN" altLang="en-US"/>
        </a:p>
      </dgm:t>
    </dgm:pt>
    <dgm:pt modelId="{F42D25EF-621C-4458-9720-DDFC8736D863}" type="sibTrans" cxnId="{993D6363-09E4-4E31-82CB-4F62AB326ABE}">
      <dgm:prSet/>
      <dgm:spPr/>
      <dgm:t>
        <a:bodyPr/>
        <a:lstStyle/>
        <a:p>
          <a:endParaRPr lang="zh-CN" altLang="en-US"/>
        </a:p>
      </dgm:t>
    </dgm:pt>
    <dgm:pt modelId="{1B850A5E-348A-434E-A660-B7AFB3EF6188}">
      <dgm:prSet custT="1"/>
      <dgm:spPr/>
      <dgm:t>
        <a:bodyPr/>
        <a:lstStyle/>
        <a:p>
          <a:pPr rtl="0"/>
          <a:r>
            <a:rPr lang="en-US" sz="1400" b="1" dirty="0" smtClean="0"/>
            <a:t>3.</a:t>
          </a:r>
          <a:r>
            <a:rPr lang="zh-CN" sz="1400" b="1" dirty="0" smtClean="0"/>
            <a:t>实验部分：学习</a:t>
          </a:r>
          <a:r>
            <a:rPr lang="en-US" sz="1400" b="1" dirty="0" smtClean="0"/>
            <a:t>E-prime</a:t>
          </a:r>
          <a:r>
            <a:rPr lang="zh-CN" sz="1400" b="1" dirty="0" smtClean="0"/>
            <a:t>、</a:t>
          </a:r>
          <a:r>
            <a:rPr lang="en-US" sz="1600" b="1" dirty="0" err="1" smtClean="0"/>
            <a:t>inquisit</a:t>
          </a:r>
          <a:r>
            <a:rPr lang="zh-CN" sz="1400" b="1" dirty="0" smtClean="0"/>
            <a:t>等实验设计软件以及经典实验；</a:t>
          </a:r>
          <a:endParaRPr lang="zh-CN" sz="1400" dirty="0"/>
        </a:p>
      </dgm:t>
    </dgm:pt>
    <dgm:pt modelId="{F9CC6BA8-94E3-49F3-B920-C7A5BAC82DB9}" type="parTrans" cxnId="{E4508E9E-7E06-4542-A964-890922E69AEB}">
      <dgm:prSet/>
      <dgm:spPr/>
      <dgm:t>
        <a:bodyPr/>
        <a:lstStyle/>
        <a:p>
          <a:endParaRPr lang="zh-CN" altLang="en-US"/>
        </a:p>
      </dgm:t>
    </dgm:pt>
    <dgm:pt modelId="{7CF6A91B-EC23-493F-99DF-547A24BF4B0E}" type="sibTrans" cxnId="{E4508E9E-7E06-4542-A964-890922E69AEB}">
      <dgm:prSet/>
      <dgm:spPr/>
      <dgm:t>
        <a:bodyPr/>
        <a:lstStyle/>
        <a:p>
          <a:endParaRPr lang="zh-CN" altLang="en-US"/>
        </a:p>
      </dgm:t>
    </dgm:pt>
    <dgm:pt modelId="{F02E9998-3053-4F3F-BEE8-1B02EB3567C6}">
      <dgm:prSet custT="1"/>
      <dgm:spPr/>
      <dgm:t>
        <a:bodyPr/>
        <a:lstStyle/>
        <a:p>
          <a:pPr rtl="0"/>
          <a:r>
            <a:rPr lang="en-US" sz="1400" b="1" dirty="0" smtClean="0"/>
            <a:t>4.</a:t>
          </a:r>
          <a:r>
            <a:rPr lang="zh-CN" sz="1400" b="1" dirty="0" smtClean="0"/>
            <a:t>学期末提交学期研究设计报告</a:t>
          </a:r>
          <a:endParaRPr lang="zh-CN" sz="1400" dirty="0"/>
        </a:p>
      </dgm:t>
    </dgm:pt>
    <dgm:pt modelId="{3B7777AC-4081-4E61-BFCC-99DD792787A1}" type="parTrans" cxnId="{027A868F-6F7E-41B8-9E80-69CDC62384FB}">
      <dgm:prSet/>
      <dgm:spPr/>
      <dgm:t>
        <a:bodyPr/>
        <a:lstStyle/>
        <a:p>
          <a:endParaRPr lang="zh-CN" altLang="en-US"/>
        </a:p>
      </dgm:t>
    </dgm:pt>
    <dgm:pt modelId="{0F103CFB-A0C1-4976-83EB-93A607F4683E}" type="sibTrans" cxnId="{027A868F-6F7E-41B8-9E80-69CDC62384FB}">
      <dgm:prSet/>
      <dgm:spPr/>
      <dgm:t>
        <a:bodyPr/>
        <a:lstStyle/>
        <a:p>
          <a:endParaRPr lang="zh-CN" altLang="en-US"/>
        </a:p>
      </dgm:t>
    </dgm:pt>
    <dgm:pt modelId="{4618D130-BC10-4B56-A4F5-90C94632BFDC}" type="pres">
      <dgm:prSet presAssocID="{6B98C95F-0BD6-4D71-8A82-9FDB6465E9E6}" presName="linear" presStyleCnt="0">
        <dgm:presLayoutVars>
          <dgm:animLvl val="lvl"/>
          <dgm:resizeHandles val="exact"/>
        </dgm:presLayoutVars>
      </dgm:prSet>
      <dgm:spPr/>
      <dgm:t>
        <a:bodyPr/>
        <a:lstStyle/>
        <a:p>
          <a:endParaRPr lang="zh-CN" altLang="en-US"/>
        </a:p>
      </dgm:t>
    </dgm:pt>
    <dgm:pt modelId="{1560D8F3-1A58-492C-80B7-525DA19D690E}" type="pres">
      <dgm:prSet presAssocID="{05B5A28B-FB22-4F64-8543-00A14061B05E}" presName="parentText" presStyleLbl="node1" presStyleIdx="0" presStyleCnt="5" custLinFactNeighborX="-43860" custLinFactNeighborY="-61677">
        <dgm:presLayoutVars>
          <dgm:chMax val="0"/>
          <dgm:bulletEnabled val="1"/>
        </dgm:presLayoutVars>
      </dgm:prSet>
      <dgm:spPr/>
      <dgm:t>
        <a:bodyPr/>
        <a:lstStyle/>
        <a:p>
          <a:endParaRPr lang="zh-CN" altLang="en-US"/>
        </a:p>
      </dgm:t>
    </dgm:pt>
    <dgm:pt modelId="{6E7DB317-7863-4EF1-B6DD-15C0E70CEABA}" type="pres">
      <dgm:prSet presAssocID="{17A5B584-E32A-4254-9A2F-03B900E966B3}" presName="spacer" presStyleCnt="0"/>
      <dgm:spPr/>
    </dgm:pt>
    <dgm:pt modelId="{4F6076F5-FFA1-473B-A8AD-C96113063EAA}" type="pres">
      <dgm:prSet presAssocID="{4DBD1500-9B1E-4A4B-84C3-BFF0C2CC03C5}" presName="parentText" presStyleLbl="node1" presStyleIdx="1" presStyleCnt="5">
        <dgm:presLayoutVars>
          <dgm:chMax val="0"/>
          <dgm:bulletEnabled val="1"/>
        </dgm:presLayoutVars>
      </dgm:prSet>
      <dgm:spPr/>
      <dgm:t>
        <a:bodyPr/>
        <a:lstStyle/>
        <a:p>
          <a:endParaRPr lang="zh-CN" altLang="en-US"/>
        </a:p>
      </dgm:t>
    </dgm:pt>
    <dgm:pt modelId="{F8FE3F15-FFBF-4A66-99DD-E8E4C76987D0}" type="pres">
      <dgm:prSet presAssocID="{AA00FA5E-8AC0-4BC8-A1C5-45120CB3952A}" presName="spacer" presStyleCnt="0"/>
      <dgm:spPr/>
    </dgm:pt>
    <dgm:pt modelId="{9E3C6962-E7D8-4088-8D99-5FD7731101E6}" type="pres">
      <dgm:prSet presAssocID="{AF87BD6C-5B91-4B02-8630-281CEE9DC0B5}" presName="parentText" presStyleLbl="node1" presStyleIdx="2" presStyleCnt="5">
        <dgm:presLayoutVars>
          <dgm:chMax val="0"/>
          <dgm:bulletEnabled val="1"/>
        </dgm:presLayoutVars>
      </dgm:prSet>
      <dgm:spPr/>
      <dgm:t>
        <a:bodyPr/>
        <a:lstStyle/>
        <a:p>
          <a:endParaRPr lang="zh-CN" altLang="en-US"/>
        </a:p>
      </dgm:t>
    </dgm:pt>
    <dgm:pt modelId="{F371BD79-5678-427C-A45D-58818DCAC108}" type="pres">
      <dgm:prSet presAssocID="{F42D25EF-621C-4458-9720-DDFC8736D863}" presName="spacer" presStyleCnt="0"/>
      <dgm:spPr/>
    </dgm:pt>
    <dgm:pt modelId="{23D09364-3338-49CA-9D55-440480107172}" type="pres">
      <dgm:prSet presAssocID="{1B850A5E-348A-434E-A660-B7AFB3EF6188}" presName="parentText" presStyleLbl="node1" presStyleIdx="3" presStyleCnt="5">
        <dgm:presLayoutVars>
          <dgm:chMax val="0"/>
          <dgm:bulletEnabled val="1"/>
        </dgm:presLayoutVars>
      </dgm:prSet>
      <dgm:spPr/>
      <dgm:t>
        <a:bodyPr/>
        <a:lstStyle/>
        <a:p>
          <a:endParaRPr lang="zh-CN" altLang="en-US"/>
        </a:p>
      </dgm:t>
    </dgm:pt>
    <dgm:pt modelId="{91D1B48C-E6D5-4C79-ADEC-3089399A8724}" type="pres">
      <dgm:prSet presAssocID="{7CF6A91B-EC23-493F-99DF-547A24BF4B0E}" presName="spacer" presStyleCnt="0"/>
      <dgm:spPr/>
    </dgm:pt>
    <dgm:pt modelId="{233C13A7-9AF4-420F-ACBB-F7AD40E2FF43}" type="pres">
      <dgm:prSet presAssocID="{F02E9998-3053-4F3F-BEE8-1B02EB3567C6}" presName="parentText" presStyleLbl="node1" presStyleIdx="4" presStyleCnt="5">
        <dgm:presLayoutVars>
          <dgm:chMax val="0"/>
          <dgm:bulletEnabled val="1"/>
        </dgm:presLayoutVars>
      </dgm:prSet>
      <dgm:spPr/>
      <dgm:t>
        <a:bodyPr/>
        <a:lstStyle/>
        <a:p>
          <a:endParaRPr lang="zh-CN" altLang="en-US"/>
        </a:p>
      </dgm:t>
    </dgm:pt>
  </dgm:ptLst>
  <dgm:cxnLst>
    <dgm:cxn modelId="{C03EF4B9-6C98-49BB-81CF-37CB96DFFF63}" type="presOf" srcId="{05B5A28B-FB22-4F64-8543-00A14061B05E}" destId="{1560D8F3-1A58-492C-80B7-525DA19D690E}" srcOrd="0" destOrd="0" presId="urn:microsoft.com/office/officeart/2005/8/layout/vList2"/>
    <dgm:cxn modelId="{027A868F-6F7E-41B8-9E80-69CDC62384FB}" srcId="{6B98C95F-0BD6-4D71-8A82-9FDB6465E9E6}" destId="{F02E9998-3053-4F3F-BEE8-1B02EB3567C6}" srcOrd="4" destOrd="0" parTransId="{3B7777AC-4081-4E61-BFCC-99DD792787A1}" sibTransId="{0F103CFB-A0C1-4976-83EB-93A607F4683E}"/>
    <dgm:cxn modelId="{E4508E9E-7E06-4542-A964-890922E69AEB}" srcId="{6B98C95F-0BD6-4D71-8A82-9FDB6465E9E6}" destId="{1B850A5E-348A-434E-A660-B7AFB3EF6188}" srcOrd="3" destOrd="0" parTransId="{F9CC6BA8-94E3-49F3-B920-C7A5BAC82DB9}" sibTransId="{7CF6A91B-EC23-493F-99DF-547A24BF4B0E}"/>
    <dgm:cxn modelId="{192A9956-B476-4CE6-943B-0F6B36FEB071}" type="presOf" srcId="{4DBD1500-9B1E-4A4B-84C3-BFF0C2CC03C5}" destId="{4F6076F5-FFA1-473B-A8AD-C96113063EAA}" srcOrd="0" destOrd="0" presId="urn:microsoft.com/office/officeart/2005/8/layout/vList2"/>
    <dgm:cxn modelId="{0BDE8448-A623-44AE-8E8D-7C8A4B878EFA}" type="presOf" srcId="{AF87BD6C-5B91-4B02-8630-281CEE9DC0B5}" destId="{9E3C6962-E7D8-4088-8D99-5FD7731101E6}" srcOrd="0" destOrd="0" presId="urn:microsoft.com/office/officeart/2005/8/layout/vList2"/>
    <dgm:cxn modelId="{7F0DD749-9A5C-4F94-96CC-3083E5CC77A3}" type="presOf" srcId="{F02E9998-3053-4F3F-BEE8-1B02EB3567C6}" destId="{233C13A7-9AF4-420F-ACBB-F7AD40E2FF43}" srcOrd="0" destOrd="0" presId="urn:microsoft.com/office/officeart/2005/8/layout/vList2"/>
    <dgm:cxn modelId="{7260EF49-19CE-4C5F-BDAC-A154407021D0}" type="presOf" srcId="{1B850A5E-348A-434E-A660-B7AFB3EF6188}" destId="{23D09364-3338-49CA-9D55-440480107172}" srcOrd="0" destOrd="0" presId="urn:microsoft.com/office/officeart/2005/8/layout/vList2"/>
    <dgm:cxn modelId="{77AC0376-2F47-4ED7-AFE0-EB30F3E0F501}" srcId="{6B98C95F-0BD6-4D71-8A82-9FDB6465E9E6}" destId="{4DBD1500-9B1E-4A4B-84C3-BFF0C2CC03C5}" srcOrd="1" destOrd="0" parTransId="{689E8429-467C-48EE-8E95-761523066F6B}" sibTransId="{AA00FA5E-8AC0-4BC8-A1C5-45120CB3952A}"/>
    <dgm:cxn modelId="{296DD555-4F0A-4033-B08A-9377508DCFD9}" srcId="{6B98C95F-0BD6-4D71-8A82-9FDB6465E9E6}" destId="{05B5A28B-FB22-4F64-8543-00A14061B05E}" srcOrd="0" destOrd="0" parTransId="{BCDD2427-3BC7-4693-8A79-0D3C1E51389A}" sibTransId="{17A5B584-E32A-4254-9A2F-03B900E966B3}"/>
    <dgm:cxn modelId="{594A14C2-6B2A-4832-8C4E-0B725E7B8287}" type="presOf" srcId="{6B98C95F-0BD6-4D71-8A82-9FDB6465E9E6}" destId="{4618D130-BC10-4B56-A4F5-90C94632BFDC}" srcOrd="0" destOrd="0" presId="urn:microsoft.com/office/officeart/2005/8/layout/vList2"/>
    <dgm:cxn modelId="{993D6363-09E4-4E31-82CB-4F62AB326ABE}" srcId="{6B98C95F-0BD6-4D71-8A82-9FDB6465E9E6}" destId="{AF87BD6C-5B91-4B02-8630-281CEE9DC0B5}" srcOrd="2" destOrd="0" parTransId="{57A07FAF-4CF8-4499-AD15-E17596EBF5CC}" sibTransId="{F42D25EF-621C-4458-9720-DDFC8736D863}"/>
    <dgm:cxn modelId="{768A4472-2A81-41CD-BD68-95B1684E0EAA}" type="presParOf" srcId="{4618D130-BC10-4B56-A4F5-90C94632BFDC}" destId="{1560D8F3-1A58-492C-80B7-525DA19D690E}" srcOrd="0" destOrd="0" presId="urn:microsoft.com/office/officeart/2005/8/layout/vList2"/>
    <dgm:cxn modelId="{1A105C3C-3242-479F-B7E7-8B7D5004402D}" type="presParOf" srcId="{4618D130-BC10-4B56-A4F5-90C94632BFDC}" destId="{6E7DB317-7863-4EF1-B6DD-15C0E70CEABA}" srcOrd="1" destOrd="0" presId="urn:microsoft.com/office/officeart/2005/8/layout/vList2"/>
    <dgm:cxn modelId="{0FD4FDC7-07DA-4BEA-843F-81753EAF6895}" type="presParOf" srcId="{4618D130-BC10-4B56-A4F5-90C94632BFDC}" destId="{4F6076F5-FFA1-473B-A8AD-C96113063EAA}" srcOrd="2" destOrd="0" presId="urn:microsoft.com/office/officeart/2005/8/layout/vList2"/>
    <dgm:cxn modelId="{534BBAA1-3E79-4829-B056-5D4316E5FAA0}" type="presParOf" srcId="{4618D130-BC10-4B56-A4F5-90C94632BFDC}" destId="{F8FE3F15-FFBF-4A66-99DD-E8E4C76987D0}" srcOrd="3" destOrd="0" presId="urn:microsoft.com/office/officeart/2005/8/layout/vList2"/>
    <dgm:cxn modelId="{00F343AD-12B4-450C-8721-9CEF1938A7B9}" type="presParOf" srcId="{4618D130-BC10-4B56-A4F5-90C94632BFDC}" destId="{9E3C6962-E7D8-4088-8D99-5FD7731101E6}" srcOrd="4" destOrd="0" presId="urn:microsoft.com/office/officeart/2005/8/layout/vList2"/>
    <dgm:cxn modelId="{70AC510E-6A0A-4787-BB94-48ED0807417B}" type="presParOf" srcId="{4618D130-BC10-4B56-A4F5-90C94632BFDC}" destId="{F371BD79-5678-427C-A45D-58818DCAC108}" srcOrd="5" destOrd="0" presId="urn:microsoft.com/office/officeart/2005/8/layout/vList2"/>
    <dgm:cxn modelId="{0B63131A-CDEC-4489-A2F4-AAF99BD633C5}" type="presParOf" srcId="{4618D130-BC10-4B56-A4F5-90C94632BFDC}" destId="{23D09364-3338-49CA-9D55-440480107172}" srcOrd="6" destOrd="0" presId="urn:microsoft.com/office/officeart/2005/8/layout/vList2"/>
    <dgm:cxn modelId="{54565AA6-AE6A-4F93-93F3-91BEE0C19EE5}" type="presParOf" srcId="{4618D130-BC10-4B56-A4F5-90C94632BFDC}" destId="{91D1B48C-E6D5-4C79-ADEC-3089399A8724}" srcOrd="7" destOrd="0" presId="urn:microsoft.com/office/officeart/2005/8/layout/vList2"/>
    <dgm:cxn modelId="{6594CA0F-AC04-4F89-BE96-AE09F71DDCA7}" type="presParOf" srcId="{4618D130-BC10-4B56-A4F5-90C94632BFDC}" destId="{233C13A7-9AF4-420F-ACBB-F7AD40E2FF43}" srcOrd="8" destOrd="0" presId="urn:microsoft.com/office/officeart/2005/8/layout/vList2"/>
  </dgm:cxnLst>
  <dgm:bg/>
  <dgm:whole>
    <a:ln w="38100">
      <a:solidFill>
        <a:srgbClr val="FF00FF"/>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CCEB03-F601-4B32-ADF3-A8C79124B3D3}"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zh-CN" altLang="en-US"/>
        </a:p>
      </dgm:t>
    </dgm:pt>
    <dgm:pt modelId="{7B1BA45F-EE0B-4CD5-B781-FDF682F5FEE2}">
      <dgm:prSet custT="1"/>
      <dgm:spPr/>
      <dgm:t>
        <a:bodyPr/>
        <a:lstStyle/>
        <a:p>
          <a:pPr rtl="0"/>
          <a:r>
            <a:rPr lang="zh-CN" altLang="en-US" sz="1800" b="1" dirty="0" smtClean="0">
              <a:solidFill>
                <a:srgbClr val="FFFF00"/>
              </a:solidFill>
            </a:rPr>
            <a:t>第二学期理论教学内容：</a:t>
          </a:r>
          <a:endParaRPr lang="zh-CN" altLang="en-US" sz="1800" dirty="0">
            <a:solidFill>
              <a:srgbClr val="FFFF00"/>
            </a:solidFill>
          </a:endParaRPr>
        </a:p>
      </dgm:t>
    </dgm:pt>
    <dgm:pt modelId="{3300FD59-FB8A-48BB-A20D-BCE9D3439C44}" type="parTrans" cxnId="{2C3C2316-9D82-492D-B865-439F7ABA4DC1}">
      <dgm:prSet/>
      <dgm:spPr/>
      <dgm:t>
        <a:bodyPr/>
        <a:lstStyle/>
        <a:p>
          <a:endParaRPr lang="zh-CN" altLang="en-US"/>
        </a:p>
      </dgm:t>
    </dgm:pt>
    <dgm:pt modelId="{ED89BC87-721A-4456-8A1F-99429D2E7B47}" type="sibTrans" cxnId="{2C3C2316-9D82-492D-B865-439F7ABA4DC1}">
      <dgm:prSet/>
      <dgm:spPr/>
      <dgm:t>
        <a:bodyPr/>
        <a:lstStyle/>
        <a:p>
          <a:endParaRPr lang="zh-CN" altLang="en-US"/>
        </a:p>
      </dgm:t>
    </dgm:pt>
    <dgm:pt modelId="{FF8A05F6-0A0A-41F9-A491-47B33239E3D6}">
      <dgm:prSet custT="1"/>
      <dgm:spPr/>
      <dgm:t>
        <a:bodyPr/>
        <a:lstStyle/>
        <a:p>
          <a:pPr rtl="0"/>
          <a:r>
            <a:rPr lang="en-US" altLang="zh-CN" sz="1600" b="1" dirty="0" smtClean="0"/>
            <a:t>1.</a:t>
          </a:r>
          <a:r>
            <a:rPr lang="zh-CN" sz="1600" b="1" dirty="0" smtClean="0"/>
            <a:t>统心理物理学、信号检测论、反应时测量技术（前半学期）</a:t>
          </a:r>
          <a:endParaRPr lang="zh-CN" sz="1600" dirty="0"/>
        </a:p>
      </dgm:t>
    </dgm:pt>
    <dgm:pt modelId="{CCA98641-6B16-419A-812D-803D1804A42D}" type="parTrans" cxnId="{B5D68F04-C1D3-45E2-AF3B-5E56B6C559C8}">
      <dgm:prSet/>
      <dgm:spPr/>
      <dgm:t>
        <a:bodyPr/>
        <a:lstStyle/>
        <a:p>
          <a:endParaRPr lang="zh-CN" altLang="en-US"/>
        </a:p>
      </dgm:t>
    </dgm:pt>
    <dgm:pt modelId="{24F640EA-BFAA-424F-BE8D-918ACF383A4E}" type="sibTrans" cxnId="{B5D68F04-C1D3-45E2-AF3B-5E56B6C559C8}">
      <dgm:prSet/>
      <dgm:spPr/>
      <dgm:t>
        <a:bodyPr/>
        <a:lstStyle/>
        <a:p>
          <a:endParaRPr lang="zh-CN" altLang="en-US"/>
        </a:p>
      </dgm:t>
    </dgm:pt>
    <dgm:pt modelId="{2E01B8A6-47ED-4B6C-AD40-AC4BD6D6FE5E}">
      <dgm:prSet custT="1"/>
      <dgm:spPr/>
      <dgm:t>
        <a:bodyPr/>
        <a:lstStyle/>
        <a:p>
          <a:pPr rtl="0"/>
          <a:r>
            <a:rPr lang="en-US" altLang="zh-CN" sz="1600" b="1" smtClean="0"/>
            <a:t>2.</a:t>
          </a:r>
          <a:r>
            <a:rPr lang="zh-CN" sz="1600" b="1" smtClean="0"/>
            <a:t>认知加工（注意、视觉、听觉、知觉、记忆）、学习、情绪等领域研究的实验设计方法（后半学期）</a:t>
          </a:r>
          <a:endParaRPr lang="zh-CN" sz="1600" dirty="0"/>
        </a:p>
      </dgm:t>
    </dgm:pt>
    <dgm:pt modelId="{9F804440-E47E-4409-AFBA-7D40AB3A7126}" type="parTrans" cxnId="{5599904B-5653-4562-B958-533FE661C493}">
      <dgm:prSet/>
      <dgm:spPr/>
      <dgm:t>
        <a:bodyPr/>
        <a:lstStyle/>
        <a:p>
          <a:endParaRPr lang="zh-CN" altLang="en-US"/>
        </a:p>
      </dgm:t>
    </dgm:pt>
    <dgm:pt modelId="{C3751328-DD81-4A80-8D73-DD6DC172128B}" type="sibTrans" cxnId="{5599904B-5653-4562-B958-533FE661C493}">
      <dgm:prSet/>
      <dgm:spPr/>
      <dgm:t>
        <a:bodyPr/>
        <a:lstStyle/>
        <a:p>
          <a:endParaRPr lang="zh-CN" altLang="en-US"/>
        </a:p>
      </dgm:t>
    </dgm:pt>
    <dgm:pt modelId="{8CE14ECE-8082-42E3-AAD1-7C1BB296F5ED}">
      <dgm:prSet custT="1"/>
      <dgm:spPr/>
      <dgm:t>
        <a:bodyPr/>
        <a:lstStyle/>
        <a:p>
          <a:pPr rtl="0"/>
          <a:r>
            <a:rPr lang="en-US" altLang="zh-CN" sz="1600" b="1" dirty="0" smtClean="0"/>
            <a:t>3.</a:t>
          </a:r>
          <a:r>
            <a:rPr lang="zh-CN" sz="1600" b="1" dirty="0" smtClean="0"/>
            <a:t>做</a:t>
          </a:r>
          <a:r>
            <a:rPr lang="en-US" sz="1600" b="1" dirty="0" smtClean="0"/>
            <a:t>2-3</a:t>
          </a:r>
          <a:r>
            <a:rPr lang="zh-CN" sz="1600" b="1" dirty="0" smtClean="0"/>
            <a:t>个学期</a:t>
          </a:r>
          <a:r>
            <a:rPr lang="en-US" sz="1600" b="1" dirty="0" smtClean="0"/>
            <a:t>PPT</a:t>
          </a:r>
          <a:r>
            <a:rPr lang="zh-CN" sz="1600" b="1" dirty="0" smtClean="0"/>
            <a:t>作业、推荐主要相关的辅助阅读文献和材料等</a:t>
          </a:r>
          <a:r>
            <a:rPr lang="en-US" sz="1600" b="1" dirty="0" smtClean="0"/>
            <a:t>……</a:t>
          </a:r>
          <a:r>
            <a:rPr lang="zh-CN" sz="1600" b="1" dirty="0" smtClean="0"/>
            <a:t>补充</a:t>
          </a:r>
          <a:endParaRPr lang="zh-CN" sz="1600" dirty="0"/>
        </a:p>
      </dgm:t>
    </dgm:pt>
    <dgm:pt modelId="{42A1EEF5-1FB6-4434-85BE-6ED6F814FFC4}" type="parTrans" cxnId="{210D4B65-A631-4202-AD7F-8C09C1ACF1C7}">
      <dgm:prSet/>
      <dgm:spPr/>
      <dgm:t>
        <a:bodyPr/>
        <a:lstStyle/>
        <a:p>
          <a:endParaRPr lang="zh-CN" altLang="en-US"/>
        </a:p>
      </dgm:t>
    </dgm:pt>
    <dgm:pt modelId="{04520C38-F9B4-4A9C-A738-43D73A439A1C}" type="sibTrans" cxnId="{210D4B65-A631-4202-AD7F-8C09C1ACF1C7}">
      <dgm:prSet/>
      <dgm:spPr/>
      <dgm:t>
        <a:bodyPr/>
        <a:lstStyle/>
        <a:p>
          <a:endParaRPr lang="zh-CN" altLang="en-US"/>
        </a:p>
      </dgm:t>
    </dgm:pt>
    <dgm:pt modelId="{BB25CF78-21F3-456A-8420-77B46D5D8E40}" type="pres">
      <dgm:prSet presAssocID="{3ECCEB03-F601-4B32-ADF3-A8C79124B3D3}" presName="linear" presStyleCnt="0">
        <dgm:presLayoutVars>
          <dgm:animLvl val="lvl"/>
          <dgm:resizeHandles val="exact"/>
        </dgm:presLayoutVars>
      </dgm:prSet>
      <dgm:spPr/>
      <dgm:t>
        <a:bodyPr/>
        <a:lstStyle/>
        <a:p>
          <a:endParaRPr lang="zh-CN" altLang="en-US"/>
        </a:p>
      </dgm:t>
    </dgm:pt>
    <dgm:pt modelId="{E5030436-CC41-47C0-B0C2-87022DD425F8}" type="pres">
      <dgm:prSet presAssocID="{7B1BA45F-EE0B-4CD5-B781-FDF682F5FEE2}" presName="parentText" presStyleLbl="node1" presStyleIdx="0" presStyleCnt="4">
        <dgm:presLayoutVars>
          <dgm:chMax val="0"/>
          <dgm:bulletEnabled val="1"/>
        </dgm:presLayoutVars>
      </dgm:prSet>
      <dgm:spPr/>
      <dgm:t>
        <a:bodyPr/>
        <a:lstStyle/>
        <a:p>
          <a:endParaRPr lang="zh-CN" altLang="en-US"/>
        </a:p>
      </dgm:t>
    </dgm:pt>
    <dgm:pt modelId="{84888B01-4447-4E11-A9EE-F77255D51050}" type="pres">
      <dgm:prSet presAssocID="{ED89BC87-721A-4456-8A1F-99429D2E7B47}" presName="spacer" presStyleCnt="0"/>
      <dgm:spPr/>
    </dgm:pt>
    <dgm:pt modelId="{4D4DB687-CB62-47F9-BC57-E63C71A7D653}" type="pres">
      <dgm:prSet presAssocID="{FF8A05F6-0A0A-41F9-A491-47B33239E3D6}" presName="parentText" presStyleLbl="node1" presStyleIdx="1" presStyleCnt="4">
        <dgm:presLayoutVars>
          <dgm:chMax val="0"/>
          <dgm:bulletEnabled val="1"/>
        </dgm:presLayoutVars>
      </dgm:prSet>
      <dgm:spPr/>
      <dgm:t>
        <a:bodyPr/>
        <a:lstStyle/>
        <a:p>
          <a:endParaRPr lang="zh-CN" altLang="en-US"/>
        </a:p>
      </dgm:t>
    </dgm:pt>
    <dgm:pt modelId="{A93BCFB8-DFF9-4CCE-8127-A1038340CF61}" type="pres">
      <dgm:prSet presAssocID="{24F640EA-BFAA-424F-BE8D-918ACF383A4E}" presName="spacer" presStyleCnt="0"/>
      <dgm:spPr/>
    </dgm:pt>
    <dgm:pt modelId="{9EB2F5F1-A152-4E4F-BC88-C331724060DD}" type="pres">
      <dgm:prSet presAssocID="{2E01B8A6-47ED-4B6C-AD40-AC4BD6D6FE5E}" presName="parentText" presStyleLbl="node1" presStyleIdx="2" presStyleCnt="4">
        <dgm:presLayoutVars>
          <dgm:chMax val="0"/>
          <dgm:bulletEnabled val="1"/>
        </dgm:presLayoutVars>
      </dgm:prSet>
      <dgm:spPr/>
      <dgm:t>
        <a:bodyPr/>
        <a:lstStyle/>
        <a:p>
          <a:endParaRPr lang="zh-CN" altLang="en-US"/>
        </a:p>
      </dgm:t>
    </dgm:pt>
    <dgm:pt modelId="{261F9F9B-CE29-4D94-98E6-2FD8DFD0862E}" type="pres">
      <dgm:prSet presAssocID="{C3751328-DD81-4A80-8D73-DD6DC172128B}" presName="spacer" presStyleCnt="0"/>
      <dgm:spPr/>
    </dgm:pt>
    <dgm:pt modelId="{21AB1094-A00C-494B-8ABD-2903F3C07190}" type="pres">
      <dgm:prSet presAssocID="{8CE14ECE-8082-42E3-AAD1-7C1BB296F5ED}" presName="parentText" presStyleLbl="node1" presStyleIdx="3" presStyleCnt="4">
        <dgm:presLayoutVars>
          <dgm:chMax val="0"/>
          <dgm:bulletEnabled val="1"/>
        </dgm:presLayoutVars>
      </dgm:prSet>
      <dgm:spPr/>
      <dgm:t>
        <a:bodyPr/>
        <a:lstStyle/>
        <a:p>
          <a:endParaRPr lang="zh-CN" altLang="en-US"/>
        </a:p>
      </dgm:t>
    </dgm:pt>
  </dgm:ptLst>
  <dgm:cxnLst>
    <dgm:cxn modelId="{05DB8B60-C0ED-487F-8490-14B6625FFFF2}" type="presOf" srcId="{FF8A05F6-0A0A-41F9-A491-47B33239E3D6}" destId="{4D4DB687-CB62-47F9-BC57-E63C71A7D653}" srcOrd="0" destOrd="0" presId="urn:microsoft.com/office/officeart/2005/8/layout/vList2"/>
    <dgm:cxn modelId="{37806460-1C7E-430F-972F-7961CF7DA253}" type="presOf" srcId="{8CE14ECE-8082-42E3-AAD1-7C1BB296F5ED}" destId="{21AB1094-A00C-494B-8ABD-2903F3C07190}" srcOrd="0" destOrd="0" presId="urn:microsoft.com/office/officeart/2005/8/layout/vList2"/>
    <dgm:cxn modelId="{2C3C2316-9D82-492D-B865-439F7ABA4DC1}" srcId="{3ECCEB03-F601-4B32-ADF3-A8C79124B3D3}" destId="{7B1BA45F-EE0B-4CD5-B781-FDF682F5FEE2}" srcOrd="0" destOrd="0" parTransId="{3300FD59-FB8A-48BB-A20D-BCE9D3439C44}" sibTransId="{ED89BC87-721A-4456-8A1F-99429D2E7B47}"/>
    <dgm:cxn modelId="{5B920601-EF4C-4AE1-9C7C-84A0B94E66C3}" type="presOf" srcId="{3ECCEB03-F601-4B32-ADF3-A8C79124B3D3}" destId="{BB25CF78-21F3-456A-8420-77B46D5D8E40}" srcOrd="0" destOrd="0" presId="urn:microsoft.com/office/officeart/2005/8/layout/vList2"/>
    <dgm:cxn modelId="{5599904B-5653-4562-B958-533FE661C493}" srcId="{3ECCEB03-F601-4B32-ADF3-A8C79124B3D3}" destId="{2E01B8A6-47ED-4B6C-AD40-AC4BD6D6FE5E}" srcOrd="2" destOrd="0" parTransId="{9F804440-E47E-4409-AFBA-7D40AB3A7126}" sibTransId="{C3751328-DD81-4A80-8D73-DD6DC172128B}"/>
    <dgm:cxn modelId="{562BF4A6-D073-48BB-8F69-20B43098DA6D}" type="presOf" srcId="{2E01B8A6-47ED-4B6C-AD40-AC4BD6D6FE5E}" destId="{9EB2F5F1-A152-4E4F-BC88-C331724060DD}" srcOrd="0" destOrd="0" presId="urn:microsoft.com/office/officeart/2005/8/layout/vList2"/>
    <dgm:cxn modelId="{1ADA4741-7AD0-45EB-BF2F-23C8CE1109BC}" type="presOf" srcId="{7B1BA45F-EE0B-4CD5-B781-FDF682F5FEE2}" destId="{E5030436-CC41-47C0-B0C2-87022DD425F8}" srcOrd="0" destOrd="0" presId="urn:microsoft.com/office/officeart/2005/8/layout/vList2"/>
    <dgm:cxn modelId="{B5D68F04-C1D3-45E2-AF3B-5E56B6C559C8}" srcId="{3ECCEB03-F601-4B32-ADF3-A8C79124B3D3}" destId="{FF8A05F6-0A0A-41F9-A491-47B33239E3D6}" srcOrd="1" destOrd="0" parTransId="{CCA98641-6B16-419A-812D-803D1804A42D}" sibTransId="{24F640EA-BFAA-424F-BE8D-918ACF383A4E}"/>
    <dgm:cxn modelId="{210D4B65-A631-4202-AD7F-8C09C1ACF1C7}" srcId="{3ECCEB03-F601-4B32-ADF3-A8C79124B3D3}" destId="{8CE14ECE-8082-42E3-AAD1-7C1BB296F5ED}" srcOrd="3" destOrd="0" parTransId="{42A1EEF5-1FB6-4434-85BE-6ED6F814FFC4}" sibTransId="{04520C38-F9B4-4A9C-A738-43D73A439A1C}"/>
    <dgm:cxn modelId="{E0F6E58B-B482-4936-8C2E-496012507C8E}" type="presParOf" srcId="{BB25CF78-21F3-456A-8420-77B46D5D8E40}" destId="{E5030436-CC41-47C0-B0C2-87022DD425F8}" srcOrd="0" destOrd="0" presId="urn:microsoft.com/office/officeart/2005/8/layout/vList2"/>
    <dgm:cxn modelId="{A7C9E290-0DE1-4E9F-93A0-E9F74BE53E12}" type="presParOf" srcId="{BB25CF78-21F3-456A-8420-77B46D5D8E40}" destId="{84888B01-4447-4E11-A9EE-F77255D51050}" srcOrd="1" destOrd="0" presId="urn:microsoft.com/office/officeart/2005/8/layout/vList2"/>
    <dgm:cxn modelId="{E2E4CFF4-1189-485D-BDC2-CE87F7269681}" type="presParOf" srcId="{BB25CF78-21F3-456A-8420-77B46D5D8E40}" destId="{4D4DB687-CB62-47F9-BC57-E63C71A7D653}" srcOrd="2" destOrd="0" presId="urn:microsoft.com/office/officeart/2005/8/layout/vList2"/>
    <dgm:cxn modelId="{DF15A303-F33E-46AA-94A5-153B4E51974D}" type="presParOf" srcId="{BB25CF78-21F3-456A-8420-77B46D5D8E40}" destId="{A93BCFB8-DFF9-4CCE-8127-A1038340CF61}" srcOrd="3" destOrd="0" presId="urn:microsoft.com/office/officeart/2005/8/layout/vList2"/>
    <dgm:cxn modelId="{1AB71671-7B03-41CC-80AF-9CB564C1AB35}" type="presParOf" srcId="{BB25CF78-21F3-456A-8420-77B46D5D8E40}" destId="{9EB2F5F1-A152-4E4F-BC88-C331724060DD}" srcOrd="4" destOrd="0" presId="urn:microsoft.com/office/officeart/2005/8/layout/vList2"/>
    <dgm:cxn modelId="{E6325B12-C052-41D4-B32F-DFDC6E2296E2}" type="presParOf" srcId="{BB25CF78-21F3-456A-8420-77B46D5D8E40}" destId="{261F9F9B-CE29-4D94-98E6-2FD8DFD0862E}" srcOrd="5" destOrd="0" presId="urn:microsoft.com/office/officeart/2005/8/layout/vList2"/>
    <dgm:cxn modelId="{7F8B247D-2B69-40D0-80E0-6D992BEDCF0B}" type="presParOf" srcId="{BB25CF78-21F3-456A-8420-77B46D5D8E40}" destId="{21AB1094-A00C-494B-8ABD-2903F3C07190}" srcOrd="6" destOrd="0" presId="urn:microsoft.com/office/officeart/2005/8/layout/vList2"/>
  </dgm:cxnLst>
  <dgm:bg/>
  <dgm:whole>
    <a:ln w="38100">
      <a:solidFill>
        <a:srgbClr val="FF00FF"/>
      </a:solidFill>
    </a:ln>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292806-3475-461E-A121-AA8D691FF7D8}"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zh-CN" altLang="en-US"/>
        </a:p>
      </dgm:t>
    </dgm:pt>
    <dgm:pt modelId="{CDA4E599-F4F1-466A-AB94-6E62ACF6F061}">
      <dgm:prSet custT="1"/>
      <dgm:spPr/>
      <dgm:t>
        <a:bodyPr/>
        <a:lstStyle/>
        <a:p>
          <a:pPr rtl="0"/>
          <a:r>
            <a:rPr lang="zh-CN" altLang="en-US" sz="1800" b="1" dirty="0" smtClean="0">
              <a:solidFill>
                <a:srgbClr val="FFFF00"/>
              </a:solidFill>
            </a:rPr>
            <a:t>对应实验教学、作业与实验设计</a:t>
          </a:r>
          <a:endParaRPr lang="zh-CN" altLang="en-US" sz="1800" dirty="0">
            <a:solidFill>
              <a:srgbClr val="FFFF00"/>
            </a:solidFill>
          </a:endParaRPr>
        </a:p>
      </dgm:t>
    </dgm:pt>
    <dgm:pt modelId="{D0B1B1F1-9912-4435-B8FE-A29DD246ECEF}" type="parTrans" cxnId="{79FC3EB3-8A65-41B3-9B7E-D88DBFBDB466}">
      <dgm:prSet/>
      <dgm:spPr/>
      <dgm:t>
        <a:bodyPr/>
        <a:lstStyle/>
        <a:p>
          <a:endParaRPr lang="zh-CN" altLang="en-US"/>
        </a:p>
      </dgm:t>
    </dgm:pt>
    <dgm:pt modelId="{C2B39E98-E5E8-46C6-92A1-C291871EF5D7}" type="sibTrans" cxnId="{79FC3EB3-8A65-41B3-9B7E-D88DBFBDB466}">
      <dgm:prSet/>
      <dgm:spPr/>
      <dgm:t>
        <a:bodyPr/>
        <a:lstStyle/>
        <a:p>
          <a:endParaRPr lang="zh-CN" altLang="en-US"/>
        </a:p>
      </dgm:t>
    </dgm:pt>
    <dgm:pt modelId="{E2DFACA6-8743-485B-AD3F-63F991FB6294}">
      <dgm:prSet custT="1"/>
      <dgm:spPr/>
      <dgm:t>
        <a:bodyPr/>
        <a:lstStyle/>
        <a:p>
          <a:pPr rtl="0"/>
          <a:r>
            <a:rPr lang="en-US" altLang="zh-CN" sz="1400" b="1" dirty="0" smtClean="0"/>
            <a:t>1.</a:t>
          </a:r>
          <a:r>
            <a:rPr lang="zh-CN" sz="1400" b="1" dirty="0" smtClean="0"/>
            <a:t>讨论和完善实验设计：准备实验材料、工具、程序设计、学习相应技术、准备实验实施工作；</a:t>
          </a:r>
          <a:endParaRPr lang="zh-CN" sz="1400" dirty="0"/>
        </a:p>
      </dgm:t>
    </dgm:pt>
    <dgm:pt modelId="{B03E9881-8B8E-4BB1-B7F6-DA61A8012EF9}" type="parTrans" cxnId="{1068CC75-D39A-414B-AB32-D5188654ED34}">
      <dgm:prSet/>
      <dgm:spPr/>
      <dgm:t>
        <a:bodyPr/>
        <a:lstStyle/>
        <a:p>
          <a:endParaRPr lang="zh-CN" altLang="en-US"/>
        </a:p>
      </dgm:t>
    </dgm:pt>
    <dgm:pt modelId="{61E4AA35-6E78-4C0C-B359-B04C18DF85F5}" type="sibTrans" cxnId="{1068CC75-D39A-414B-AB32-D5188654ED34}">
      <dgm:prSet/>
      <dgm:spPr/>
      <dgm:t>
        <a:bodyPr/>
        <a:lstStyle/>
        <a:p>
          <a:endParaRPr lang="zh-CN" altLang="en-US"/>
        </a:p>
      </dgm:t>
    </dgm:pt>
    <dgm:pt modelId="{5FA08559-EBD1-44EF-BF88-E2D3D6BCE434}">
      <dgm:prSet custT="1"/>
      <dgm:spPr/>
      <dgm:t>
        <a:bodyPr/>
        <a:lstStyle/>
        <a:p>
          <a:pPr rtl="0"/>
          <a:r>
            <a:rPr lang="en-US" altLang="zh-CN" sz="1400" b="1" smtClean="0"/>
            <a:t>2.</a:t>
          </a:r>
          <a:r>
            <a:rPr lang="zh-CN" sz="1400" b="1" smtClean="0"/>
            <a:t>后半学期开始并做课堂报告讨论方案、方法和技术可行性，实施实验、采集数据和撰写报告；</a:t>
          </a:r>
          <a:endParaRPr lang="zh-CN" sz="1400" dirty="0"/>
        </a:p>
      </dgm:t>
    </dgm:pt>
    <dgm:pt modelId="{F1B47E47-07FB-4F21-89D1-E88E1A241F19}" type="parTrans" cxnId="{7E0298A4-9078-4B12-88E5-7605F657D8A9}">
      <dgm:prSet/>
      <dgm:spPr/>
      <dgm:t>
        <a:bodyPr/>
        <a:lstStyle/>
        <a:p>
          <a:endParaRPr lang="zh-CN" altLang="en-US"/>
        </a:p>
      </dgm:t>
    </dgm:pt>
    <dgm:pt modelId="{5356E3EB-9577-430B-8559-F139ACF19F4C}" type="sibTrans" cxnId="{7E0298A4-9078-4B12-88E5-7605F657D8A9}">
      <dgm:prSet/>
      <dgm:spPr/>
      <dgm:t>
        <a:bodyPr/>
        <a:lstStyle/>
        <a:p>
          <a:endParaRPr lang="zh-CN" altLang="en-US"/>
        </a:p>
      </dgm:t>
    </dgm:pt>
    <dgm:pt modelId="{7469C75D-3FA6-45AC-9137-E4CC3ED32838}">
      <dgm:prSet custT="1"/>
      <dgm:spPr/>
      <dgm:t>
        <a:bodyPr/>
        <a:lstStyle/>
        <a:p>
          <a:pPr rtl="0"/>
          <a:r>
            <a:rPr lang="en-US" altLang="zh-CN" sz="1400" b="1" dirty="0" smtClean="0"/>
            <a:t>3.</a:t>
          </a:r>
          <a:r>
            <a:rPr lang="zh-CN" sz="1400" b="1" dirty="0" smtClean="0"/>
            <a:t>实验部分：学习</a:t>
          </a:r>
          <a:r>
            <a:rPr lang="en-US" sz="1400" b="1" dirty="0" smtClean="0"/>
            <a:t>E-prime</a:t>
          </a:r>
          <a:r>
            <a:rPr lang="zh-CN" sz="1400" b="1" dirty="0" smtClean="0"/>
            <a:t>、</a:t>
          </a:r>
          <a:r>
            <a:rPr lang="en-US" sz="1400" b="1" dirty="0" err="1" smtClean="0"/>
            <a:t>inquisit</a:t>
          </a:r>
          <a:r>
            <a:rPr lang="zh-CN" sz="1400" b="1" dirty="0" smtClean="0"/>
            <a:t>、</a:t>
          </a:r>
          <a:r>
            <a:rPr lang="en-US" sz="1400" b="1" dirty="0" err="1" smtClean="0"/>
            <a:t>Matlab</a:t>
          </a:r>
          <a:r>
            <a:rPr lang="zh-CN" sz="1400" b="1" dirty="0" smtClean="0"/>
            <a:t>等实验设计软件以及经典</a:t>
          </a:r>
          <a:r>
            <a:rPr lang="zh-CN" altLang="en-US" sz="1400" b="1" dirty="0" smtClean="0"/>
            <a:t>和前沿</a:t>
          </a:r>
          <a:r>
            <a:rPr lang="zh-CN" sz="1400" b="1" dirty="0" smtClean="0"/>
            <a:t>实验；</a:t>
          </a:r>
          <a:r>
            <a:rPr lang="zh-CN" altLang="en-US" sz="1400" b="1" dirty="0" smtClean="0"/>
            <a:t>学年度研究设计报告</a:t>
          </a:r>
          <a:endParaRPr lang="zh-CN" sz="1400" dirty="0"/>
        </a:p>
      </dgm:t>
    </dgm:pt>
    <dgm:pt modelId="{71C6E122-5FBC-438D-B65B-6596035B840F}" type="parTrans" cxnId="{EEC7F7D1-7901-4FE6-B7E8-EBD7ADF7A902}">
      <dgm:prSet/>
      <dgm:spPr/>
      <dgm:t>
        <a:bodyPr/>
        <a:lstStyle/>
        <a:p>
          <a:endParaRPr lang="zh-CN" altLang="en-US"/>
        </a:p>
      </dgm:t>
    </dgm:pt>
    <dgm:pt modelId="{AC677C5B-6130-4A77-9638-E1B8ED46C645}" type="sibTrans" cxnId="{EEC7F7D1-7901-4FE6-B7E8-EBD7ADF7A902}">
      <dgm:prSet/>
      <dgm:spPr/>
      <dgm:t>
        <a:bodyPr/>
        <a:lstStyle/>
        <a:p>
          <a:endParaRPr lang="zh-CN" altLang="en-US"/>
        </a:p>
      </dgm:t>
    </dgm:pt>
    <dgm:pt modelId="{B83C9CAC-F147-4A3A-BC23-09E8DEDDE397}" type="pres">
      <dgm:prSet presAssocID="{4B292806-3475-461E-A121-AA8D691FF7D8}" presName="linear" presStyleCnt="0">
        <dgm:presLayoutVars>
          <dgm:animLvl val="lvl"/>
          <dgm:resizeHandles val="exact"/>
        </dgm:presLayoutVars>
      </dgm:prSet>
      <dgm:spPr/>
      <dgm:t>
        <a:bodyPr/>
        <a:lstStyle/>
        <a:p>
          <a:endParaRPr lang="zh-CN" altLang="en-US"/>
        </a:p>
      </dgm:t>
    </dgm:pt>
    <dgm:pt modelId="{0976C5ED-2783-4C22-95BF-D8D4AA249FB8}" type="pres">
      <dgm:prSet presAssocID="{CDA4E599-F4F1-466A-AB94-6E62ACF6F061}" presName="parentText" presStyleLbl="node1" presStyleIdx="0" presStyleCnt="4">
        <dgm:presLayoutVars>
          <dgm:chMax val="0"/>
          <dgm:bulletEnabled val="1"/>
        </dgm:presLayoutVars>
      </dgm:prSet>
      <dgm:spPr/>
      <dgm:t>
        <a:bodyPr/>
        <a:lstStyle/>
        <a:p>
          <a:endParaRPr lang="zh-CN" altLang="en-US"/>
        </a:p>
      </dgm:t>
    </dgm:pt>
    <dgm:pt modelId="{061597AD-9D73-449C-9A40-0D819B625B11}" type="pres">
      <dgm:prSet presAssocID="{C2B39E98-E5E8-46C6-92A1-C291871EF5D7}" presName="spacer" presStyleCnt="0"/>
      <dgm:spPr/>
    </dgm:pt>
    <dgm:pt modelId="{288EE0BB-5C2C-495B-A6FB-A796A3173114}" type="pres">
      <dgm:prSet presAssocID="{E2DFACA6-8743-485B-AD3F-63F991FB6294}" presName="parentText" presStyleLbl="node1" presStyleIdx="1" presStyleCnt="4">
        <dgm:presLayoutVars>
          <dgm:chMax val="0"/>
          <dgm:bulletEnabled val="1"/>
        </dgm:presLayoutVars>
      </dgm:prSet>
      <dgm:spPr/>
      <dgm:t>
        <a:bodyPr/>
        <a:lstStyle/>
        <a:p>
          <a:endParaRPr lang="zh-CN" altLang="en-US"/>
        </a:p>
      </dgm:t>
    </dgm:pt>
    <dgm:pt modelId="{00377D1D-FE83-4E35-B8CE-BE62F3294A69}" type="pres">
      <dgm:prSet presAssocID="{61E4AA35-6E78-4C0C-B359-B04C18DF85F5}" presName="spacer" presStyleCnt="0"/>
      <dgm:spPr/>
    </dgm:pt>
    <dgm:pt modelId="{995B6145-2668-4F53-B945-98824B2E9546}" type="pres">
      <dgm:prSet presAssocID="{5FA08559-EBD1-44EF-BF88-E2D3D6BCE434}" presName="parentText" presStyleLbl="node1" presStyleIdx="2" presStyleCnt="4">
        <dgm:presLayoutVars>
          <dgm:chMax val="0"/>
          <dgm:bulletEnabled val="1"/>
        </dgm:presLayoutVars>
      </dgm:prSet>
      <dgm:spPr/>
      <dgm:t>
        <a:bodyPr/>
        <a:lstStyle/>
        <a:p>
          <a:endParaRPr lang="zh-CN" altLang="en-US"/>
        </a:p>
      </dgm:t>
    </dgm:pt>
    <dgm:pt modelId="{6C03B97B-866C-4D97-9E80-44526E877343}" type="pres">
      <dgm:prSet presAssocID="{5356E3EB-9577-430B-8559-F139ACF19F4C}" presName="spacer" presStyleCnt="0"/>
      <dgm:spPr/>
    </dgm:pt>
    <dgm:pt modelId="{5DFC2F92-113F-4E80-8ED7-92396552B4CC}" type="pres">
      <dgm:prSet presAssocID="{7469C75D-3FA6-45AC-9137-E4CC3ED32838}" presName="parentText" presStyleLbl="node1" presStyleIdx="3" presStyleCnt="4">
        <dgm:presLayoutVars>
          <dgm:chMax val="0"/>
          <dgm:bulletEnabled val="1"/>
        </dgm:presLayoutVars>
      </dgm:prSet>
      <dgm:spPr/>
      <dgm:t>
        <a:bodyPr/>
        <a:lstStyle/>
        <a:p>
          <a:endParaRPr lang="zh-CN" altLang="en-US"/>
        </a:p>
      </dgm:t>
    </dgm:pt>
  </dgm:ptLst>
  <dgm:cxnLst>
    <dgm:cxn modelId="{67FF8248-BE9B-4113-9025-E1992ABA0F8B}" type="presOf" srcId="{4B292806-3475-461E-A121-AA8D691FF7D8}" destId="{B83C9CAC-F147-4A3A-BC23-09E8DEDDE397}" srcOrd="0" destOrd="0" presId="urn:microsoft.com/office/officeart/2005/8/layout/vList2"/>
    <dgm:cxn modelId="{79FC3EB3-8A65-41B3-9B7E-D88DBFBDB466}" srcId="{4B292806-3475-461E-A121-AA8D691FF7D8}" destId="{CDA4E599-F4F1-466A-AB94-6E62ACF6F061}" srcOrd="0" destOrd="0" parTransId="{D0B1B1F1-9912-4435-B8FE-A29DD246ECEF}" sibTransId="{C2B39E98-E5E8-46C6-92A1-C291871EF5D7}"/>
    <dgm:cxn modelId="{833DD82C-F300-4F4C-897C-2FE2165B463C}" type="presOf" srcId="{CDA4E599-F4F1-466A-AB94-6E62ACF6F061}" destId="{0976C5ED-2783-4C22-95BF-D8D4AA249FB8}" srcOrd="0" destOrd="0" presId="urn:microsoft.com/office/officeart/2005/8/layout/vList2"/>
    <dgm:cxn modelId="{C9879503-0BF7-4DC7-B003-7997D255616E}" type="presOf" srcId="{E2DFACA6-8743-485B-AD3F-63F991FB6294}" destId="{288EE0BB-5C2C-495B-A6FB-A796A3173114}" srcOrd="0" destOrd="0" presId="urn:microsoft.com/office/officeart/2005/8/layout/vList2"/>
    <dgm:cxn modelId="{E527D611-6A83-43F3-95EF-73C7BBFCC114}" type="presOf" srcId="{5FA08559-EBD1-44EF-BF88-E2D3D6BCE434}" destId="{995B6145-2668-4F53-B945-98824B2E9546}" srcOrd="0" destOrd="0" presId="urn:microsoft.com/office/officeart/2005/8/layout/vList2"/>
    <dgm:cxn modelId="{7E0298A4-9078-4B12-88E5-7605F657D8A9}" srcId="{4B292806-3475-461E-A121-AA8D691FF7D8}" destId="{5FA08559-EBD1-44EF-BF88-E2D3D6BCE434}" srcOrd="2" destOrd="0" parTransId="{F1B47E47-07FB-4F21-89D1-E88E1A241F19}" sibTransId="{5356E3EB-9577-430B-8559-F139ACF19F4C}"/>
    <dgm:cxn modelId="{EEC7F7D1-7901-4FE6-B7E8-EBD7ADF7A902}" srcId="{4B292806-3475-461E-A121-AA8D691FF7D8}" destId="{7469C75D-3FA6-45AC-9137-E4CC3ED32838}" srcOrd="3" destOrd="0" parTransId="{71C6E122-5FBC-438D-B65B-6596035B840F}" sibTransId="{AC677C5B-6130-4A77-9638-E1B8ED46C645}"/>
    <dgm:cxn modelId="{C3A349B5-430B-43EA-8BF5-9C7EED039F62}" type="presOf" srcId="{7469C75D-3FA6-45AC-9137-E4CC3ED32838}" destId="{5DFC2F92-113F-4E80-8ED7-92396552B4CC}" srcOrd="0" destOrd="0" presId="urn:microsoft.com/office/officeart/2005/8/layout/vList2"/>
    <dgm:cxn modelId="{1068CC75-D39A-414B-AB32-D5188654ED34}" srcId="{4B292806-3475-461E-A121-AA8D691FF7D8}" destId="{E2DFACA6-8743-485B-AD3F-63F991FB6294}" srcOrd="1" destOrd="0" parTransId="{B03E9881-8B8E-4BB1-B7F6-DA61A8012EF9}" sibTransId="{61E4AA35-6E78-4C0C-B359-B04C18DF85F5}"/>
    <dgm:cxn modelId="{1100D74B-E9F4-4497-9438-244CD798CAC6}" type="presParOf" srcId="{B83C9CAC-F147-4A3A-BC23-09E8DEDDE397}" destId="{0976C5ED-2783-4C22-95BF-D8D4AA249FB8}" srcOrd="0" destOrd="0" presId="urn:microsoft.com/office/officeart/2005/8/layout/vList2"/>
    <dgm:cxn modelId="{C39A59C1-E871-44D2-B1A7-E9CBF9F334AC}" type="presParOf" srcId="{B83C9CAC-F147-4A3A-BC23-09E8DEDDE397}" destId="{061597AD-9D73-449C-9A40-0D819B625B11}" srcOrd="1" destOrd="0" presId="urn:microsoft.com/office/officeart/2005/8/layout/vList2"/>
    <dgm:cxn modelId="{AB2188C9-F75A-4E53-B438-EC72821AC61D}" type="presParOf" srcId="{B83C9CAC-F147-4A3A-BC23-09E8DEDDE397}" destId="{288EE0BB-5C2C-495B-A6FB-A796A3173114}" srcOrd="2" destOrd="0" presId="urn:microsoft.com/office/officeart/2005/8/layout/vList2"/>
    <dgm:cxn modelId="{B2323DB9-B0D1-4D82-954C-A28F61209BA3}" type="presParOf" srcId="{B83C9CAC-F147-4A3A-BC23-09E8DEDDE397}" destId="{00377D1D-FE83-4E35-B8CE-BE62F3294A69}" srcOrd="3" destOrd="0" presId="urn:microsoft.com/office/officeart/2005/8/layout/vList2"/>
    <dgm:cxn modelId="{23AD86BF-5B00-4999-A780-B80E0AFAB418}" type="presParOf" srcId="{B83C9CAC-F147-4A3A-BC23-09E8DEDDE397}" destId="{995B6145-2668-4F53-B945-98824B2E9546}" srcOrd="4" destOrd="0" presId="urn:microsoft.com/office/officeart/2005/8/layout/vList2"/>
    <dgm:cxn modelId="{5AF1CB5E-4D5C-40BA-9CB7-953F5BB78449}" type="presParOf" srcId="{B83C9CAC-F147-4A3A-BC23-09E8DEDDE397}" destId="{6C03B97B-866C-4D97-9E80-44526E877343}" srcOrd="5" destOrd="0" presId="urn:microsoft.com/office/officeart/2005/8/layout/vList2"/>
    <dgm:cxn modelId="{7BF4B035-3E9A-4C06-8B6F-9E3C458925CB}" type="presParOf" srcId="{B83C9CAC-F147-4A3A-BC23-09E8DEDDE397}" destId="{5DFC2F92-113F-4E80-8ED7-92396552B4CC}" srcOrd="6" destOrd="0" presId="urn:microsoft.com/office/officeart/2005/8/layout/vList2"/>
  </dgm:cxnLst>
  <dgm:bg/>
  <dgm:whole>
    <a:ln w="38100">
      <a:solidFill>
        <a:srgbClr val="FF00FF"/>
      </a:solidFill>
    </a:ln>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A525D1-E192-4156-9270-77D86606BBF7}">
      <dsp:nvSpPr>
        <dsp:cNvPr id="0" name=""/>
        <dsp:cNvSpPr/>
      </dsp:nvSpPr>
      <dsp:spPr>
        <a:xfrm>
          <a:off x="0" y="492"/>
          <a:ext cx="4464496" cy="494937"/>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38100" dir="5400000" algn="t" rotWithShape="0">
            <a:prstClr val="black">
              <a:alpha val="40000"/>
            </a:prstClr>
          </a:outerShdw>
        </a:effectLst>
        <a:scene3d>
          <a:camera prst="orthographicFront">
            <a:rot lat="0" lon="0" rev="0"/>
          </a:camera>
          <a:lightRig rig="flat" dir="tl">
            <a:rot lat="0" lon="0" rev="6360000"/>
          </a:lightRig>
        </a:scene3d>
        <a:sp3d contourW="19050" prstMaterial="flat">
          <a:bevelT w="63500" h="63500"/>
          <a:contourClr>
            <a:scrgbClr r="0" g="0" b="0">
              <a:shade val="25000"/>
              <a:satMod val="180000"/>
            </a:scrgb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zh-CN" altLang="en-US" sz="2000" b="1" kern="1200" dirty="0" smtClean="0">
              <a:solidFill>
                <a:srgbClr val="FFFF00"/>
              </a:solidFill>
            </a:rPr>
            <a:t>第一学期理论教学内容：</a:t>
          </a:r>
          <a:endParaRPr lang="zh-CN" altLang="en-US" sz="2000" kern="1200" dirty="0">
            <a:solidFill>
              <a:srgbClr val="FFFF00"/>
            </a:solidFill>
          </a:endParaRPr>
        </a:p>
      </dsp:txBody>
      <dsp:txXfrm>
        <a:off x="24161" y="24653"/>
        <a:ext cx="4416174" cy="446615"/>
      </dsp:txXfrm>
    </dsp:sp>
    <dsp:sp modelId="{1D30D783-BD59-4F0F-AB12-3D18F8B5BFEE}">
      <dsp:nvSpPr>
        <dsp:cNvPr id="0" name=""/>
        <dsp:cNvSpPr/>
      </dsp:nvSpPr>
      <dsp:spPr>
        <a:xfrm>
          <a:off x="0" y="506581"/>
          <a:ext cx="4464496" cy="494937"/>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solidFill>
            <a:srgbClr val="FF00FF"/>
          </a:solidFill>
        </a:ln>
        <a:effectLst>
          <a:glow rad="101600">
            <a:schemeClr val="accent3">
              <a:satMod val="175000"/>
              <a:alpha val="40000"/>
            </a:schemeClr>
          </a:glow>
        </a:effectLst>
        <a:scene3d>
          <a:camera prst="orthographicFront">
            <a:rot lat="0" lon="0" rev="0"/>
          </a:camera>
          <a:lightRig rig="flat" dir="tl">
            <a:rot lat="0" lon="0" rev="6360000"/>
          </a:lightRig>
        </a:scene3d>
        <a:sp3d contourW="19050" prstMaterial="flat">
          <a:bevelT w="63500" h="63500"/>
          <a:contourClr>
            <a:scrgbClr r="0" g="0" b="0">
              <a:shade val="25000"/>
              <a:satMod val="180000"/>
            </a:scrgb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1" kern="1200" dirty="0" smtClean="0"/>
            <a:t>1.</a:t>
          </a:r>
          <a:r>
            <a:rPr lang="zh-CN" sz="1400" b="1" kern="1200" dirty="0" smtClean="0"/>
            <a:t>绪论、方法和技术发展历史与现状、实验伦理（前半学期）</a:t>
          </a:r>
          <a:endParaRPr lang="zh-CN" sz="1400" kern="1200" dirty="0"/>
        </a:p>
      </dsp:txBody>
      <dsp:txXfrm>
        <a:off x="24161" y="530742"/>
        <a:ext cx="4416174" cy="446615"/>
      </dsp:txXfrm>
    </dsp:sp>
    <dsp:sp modelId="{D0203C6F-19A5-44D4-B28B-4197EE7EF7CC}">
      <dsp:nvSpPr>
        <dsp:cNvPr id="0" name=""/>
        <dsp:cNvSpPr/>
      </dsp:nvSpPr>
      <dsp:spPr>
        <a:xfrm>
          <a:off x="0" y="1012671"/>
          <a:ext cx="4464496" cy="494937"/>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1" kern="1200" dirty="0" smtClean="0"/>
            <a:t>2.</a:t>
          </a:r>
          <a:r>
            <a:rPr lang="zh-CN" sz="1400" b="1" kern="1200" dirty="0" smtClean="0"/>
            <a:t>变量及其操纵、实验设计（后半学期）</a:t>
          </a:r>
          <a:endParaRPr lang="zh-CN" sz="1400" kern="1200" dirty="0"/>
        </a:p>
      </dsp:txBody>
      <dsp:txXfrm>
        <a:off x="24161" y="1036832"/>
        <a:ext cx="4416174" cy="446615"/>
      </dsp:txXfrm>
    </dsp:sp>
    <dsp:sp modelId="{BF67A203-E71A-42B9-ABFA-1440B14C595B}">
      <dsp:nvSpPr>
        <dsp:cNvPr id="0" name=""/>
        <dsp:cNvSpPr/>
      </dsp:nvSpPr>
      <dsp:spPr>
        <a:xfrm>
          <a:off x="0" y="1518760"/>
          <a:ext cx="4464496" cy="494937"/>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1" kern="1200" smtClean="0"/>
            <a:t>3.</a:t>
          </a:r>
          <a:r>
            <a:rPr lang="zh-CN" sz="1400" b="1" kern="1200" smtClean="0"/>
            <a:t>做</a:t>
          </a:r>
          <a:r>
            <a:rPr lang="en-US" sz="1400" b="1" kern="1200" smtClean="0"/>
            <a:t>2-3</a:t>
          </a:r>
          <a:r>
            <a:rPr lang="zh-CN" sz="1400" b="1" kern="1200" smtClean="0"/>
            <a:t>个学期</a:t>
          </a:r>
          <a:r>
            <a:rPr lang="en-US" sz="1400" b="1" kern="1200" smtClean="0"/>
            <a:t>PPT</a:t>
          </a:r>
          <a:r>
            <a:rPr lang="zh-CN" sz="1400" b="1" kern="1200" smtClean="0"/>
            <a:t>作业、推荐主要相关的辅助阅读文献和材料等</a:t>
          </a:r>
          <a:endParaRPr lang="zh-CN" sz="1400" kern="1200" dirty="0"/>
        </a:p>
      </dsp:txBody>
      <dsp:txXfrm>
        <a:off x="24161" y="1542921"/>
        <a:ext cx="4416174" cy="446615"/>
      </dsp:txXfrm>
    </dsp:sp>
    <dsp:sp modelId="{D2465D92-0202-47C0-B5B7-4373EAB9B78B}">
      <dsp:nvSpPr>
        <dsp:cNvPr id="0" name=""/>
        <dsp:cNvSpPr/>
      </dsp:nvSpPr>
      <dsp:spPr>
        <a:xfrm>
          <a:off x="0" y="2024849"/>
          <a:ext cx="4464496" cy="494937"/>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1" kern="1200" smtClean="0"/>
            <a:t>4.</a:t>
          </a:r>
          <a:r>
            <a:rPr lang="zh-CN" sz="1400" b="1" kern="1200" smtClean="0"/>
            <a:t>做一个探索性实验、完成一个完整的实验研究报告</a:t>
          </a:r>
          <a:endParaRPr lang="zh-CN" sz="1400" kern="1200"/>
        </a:p>
      </dsp:txBody>
      <dsp:txXfrm>
        <a:off x="24161" y="2049010"/>
        <a:ext cx="4416174" cy="4466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0D8F3-1A58-492C-80B7-525DA19D690E}">
      <dsp:nvSpPr>
        <dsp:cNvPr id="0" name=""/>
        <dsp:cNvSpPr/>
      </dsp:nvSpPr>
      <dsp:spPr>
        <a:xfrm>
          <a:off x="0" y="0"/>
          <a:ext cx="4104456" cy="494970"/>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zh-CN" altLang="en-US" sz="1600" b="1" kern="1200" dirty="0" smtClean="0">
              <a:solidFill>
                <a:srgbClr val="FFFF00"/>
              </a:solidFill>
            </a:rPr>
            <a:t>第一学期对应实验、作业与实验设计</a:t>
          </a:r>
          <a:endParaRPr lang="zh-CN" altLang="en-US" sz="1600" kern="1200" dirty="0">
            <a:solidFill>
              <a:srgbClr val="FFFF00"/>
            </a:solidFill>
          </a:endParaRPr>
        </a:p>
      </dsp:txBody>
      <dsp:txXfrm>
        <a:off x="24162" y="24162"/>
        <a:ext cx="4056132" cy="446646"/>
      </dsp:txXfrm>
    </dsp:sp>
    <dsp:sp modelId="{4F6076F5-FFA1-473B-A8AD-C96113063EAA}">
      <dsp:nvSpPr>
        <dsp:cNvPr id="0" name=""/>
        <dsp:cNvSpPr/>
      </dsp:nvSpPr>
      <dsp:spPr>
        <a:xfrm>
          <a:off x="0" y="506814"/>
          <a:ext cx="4104456" cy="494970"/>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solidFill>
            <a:srgbClr val="FF00FF"/>
          </a:solidFill>
        </a:ln>
        <a:effectLst>
          <a:glow rad="101600">
            <a:schemeClr val="accent3">
              <a:satMod val="175000"/>
              <a:alpha val="40000"/>
            </a:schemeClr>
          </a:glow>
        </a:effectLst>
        <a:scene3d>
          <a:camera prst="orthographicFront">
            <a:rot lat="0" lon="0" rev="0"/>
          </a:camera>
          <a:lightRig rig="flat" dir="tl">
            <a:rot lat="0" lon="0" rev="6360000"/>
          </a:lightRig>
        </a:scene3d>
        <a:sp3d contourW="19050" prstMaterial="flat">
          <a:bevelT w="63500" h="63500"/>
          <a:contourClr>
            <a:scrgbClr r="0" g="0" b="0">
              <a:shade val="25000"/>
              <a:satMod val="180000"/>
            </a:scrgb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1" kern="1200" dirty="0" smtClean="0"/>
            <a:t>1.</a:t>
          </a:r>
          <a:r>
            <a:rPr lang="zh-CN" sz="1400" b="1" kern="1200" dirty="0" smtClean="0"/>
            <a:t>学期初布置学年度设计：前半学期学生根据兴趣自由组合选题和阅读文献；</a:t>
          </a:r>
          <a:endParaRPr lang="zh-CN" sz="1400" kern="1200" dirty="0"/>
        </a:p>
      </dsp:txBody>
      <dsp:txXfrm>
        <a:off x="24162" y="530976"/>
        <a:ext cx="4056132" cy="446646"/>
      </dsp:txXfrm>
    </dsp:sp>
    <dsp:sp modelId="{9E3C6962-E7D8-4088-8D99-5FD7731101E6}">
      <dsp:nvSpPr>
        <dsp:cNvPr id="0" name=""/>
        <dsp:cNvSpPr/>
      </dsp:nvSpPr>
      <dsp:spPr>
        <a:xfrm>
          <a:off x="0" y="1012654"/>
          <a:ext cx="4104456" cy="494970"/>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1" kern="1200" dirty="0" smtClean="0"/>
            <a:t>2.</a:t>
          </a:r>
          <a:r>
            <a:rPr lang="zh-CN" sz="1400" b="1" kern="1200" dirty="0" smtClean="0"/>
            <a:t>后半学期开始讨论和做实验设计、并做课堂报告；</a:t>
          </a:r>
          <a:endParaRPr lang="zh-CN" sz="1400" kern="1200" dirty="0"/>
        </a:p>
      </dsp:txBody>
      <dsp:txXfrm>
        <a:off x="24162" y="1036816"/>
        <a:ext cx="4056132" cy="446646"/>
      </dsp:txXfrm>
    </dsp:sp>
    <dsp:sp modelId="{23D09364-3338-49CA-9D55-440480107172}">
      <dsp:nvSpPr>
        <dsp:cNvPr id="0" name=""/>
        <dsp:cNvSpPr/>
      </dsp:nvSpPr>
      <dsp:spPr>
        <a:xfrm>
          <a:off x="0" y="1518495"/>
          <a:ext cx="4104456" cy="494970"/>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1" kern="1200" dirty="0" smtClean="0"/>
            <a:t>3.</a:t>
          </a:r>
          <a:r>
            <a:rPr lang="zh-CN" sz="1400" b="1" kern="1200" dirty="0" smtClean="0"/>
            <a:t>实验部分：学习</a:t>
          </a:r>
          <a:r>
            <a:rPr lang="en-US" sz="1400" b="1" kern="1200" dirty="0" smtClean="0"/>
            <a:t>E-prime</a:t>
          </a:r>
          <a:r>
            <a:rPr lang="zh-CN" sz="1400" b="1" kern="1200" dirty="0" smtClean="0"/>
            <a:t>、</a:t>
          </a:r>
          <a:r>
            <a:rPr lang="en-US" sz="1600" b="1" kern="1200" dirty="0" err="1" smtClean="0"/>
            <a:t>inquisit</a:t>
          </a:r>
          <a:r>
            <a:rPr lang="zh-CN" sz="1400" b="1" kern="1200" dirty="0" smtClean="0"/>
            <a:t>等实验设计软件以及经典实验；</a:t>
          </a:r>
          <a:endParaRPr lang="zh-CN" sz="1400" kern="1200" dirty="0"/>
        </a:p>
      </dsp:txBody>
      <dsp:txXfrm>
        <a:off x="24162" y="1542657"/>
        <a:ext cx="4056132" cy="446646"/>
      </dsp:txXfrm>
    </dsp:sp>
    <dsp:sp modelId="{233C13A7-9AF4-420F-ACBB-F7AD40E2FF43}">
      <dsp:nvSpPr>
        <dsp:cNvPr id="0" name=""/>
        <dsp:cNvSpPr/>
      </dsp:nvSpPr>
      <dsp:spPr>
        <a:xfrm>
          <a:off x="0" y="2024335"/>
          <a:ext cx="4104456" cy="494970"/>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1" kern="1200" dirty="0" smtClean="0"/>
            <a:t>4.</a:t>
          </a:r>
          <a:r>
            <a:rPr lang="zh-CN" sz="1400" b="1" kern="1200" dirty="0" smtClean="0"/>
            <a:t>学期末提交学期研究设计报告</a:t>
          </a:r>
          <a:endParaRPr lang="zh-CN" sz="1400" kern="1200" dirty="0"/>
        </a:p>
      </dsp:txBody>
      <dsp:txXfrm>
        <a:off x="24162" y="2048497"/>
        <a:ext cx="4056132" cy="4466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30436-CC41-47C0-B0C2-87022DD425F8}">
      <dsp:nvSpPr>
        <dsp:cNvPr id="0" name=""/>
        <dsp:cNvSpPr/>
      </dsp:nvSpPr>
      <dsp:spPr>
        <a:xfrm>
          <a:off x="0" y="50"/>
          <a:ext cx="4464496" cy="623547"/>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zh-CN" altLang="en-US" sz="1800" b="1" kern="1200" dirty="0" smtClean="0">
              <a:solidFill>
                <a:srgbClr val="FFFF00"/>
              </a:solidFill>
            </a:rPr>
            <a:t>第二学期理论教学内容：</a:t>
          </a:r>
          <a:endParaRPr lang="zh-CN" altLang="en-US" sz="1800" kern="1200" dirty="0">
            <a:solidFill>
              <a:srgbClr val="FFFF00"/>
            </a:solidFill>
          </a:endParaRPr>
        </a:p>
      </dsp:txBody>
      <dsp:txXfrm>
        <a:off x="30439" y="30489"/>
        <a:ext cx="4403618" cy="562669"/>
      </dsp:txXfrm>
    </dsp:sp>
    <dsp:sp modelId="{4D4DB687-CB62-47F9-BC57-E63C71A7D653}">
      <dsp:nvSpPr>
        <dsp:cNvPr id="0" name=""/>
        <dsp:cNvSpPr/>
      </dsp:nvSpPr>
      <dsp:spPr>
        <a:xfrm>
          <a:off x="0" y="632261"/>
          <a:ext cx="4464496" cy="623547"/>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altLang="zh-CN" sz="1600" b="1" kern="1200" dirty="0" smtClean="0"/>
            <a:t>1.</a:t>
          </a:r>
          <a:r>
            <a:rPr lang="zh-CN" sz="1600" b="1" kern="1200" dirty="0" smtClean="0"/>
            <a:t>统心理物理学、信号检测论、反应时测量技术（前半学期）</a:t>
          </a:r>
          <a:endParaRPr lang="zh-CN" sz="1600" kern="1200" dirty="0"/>
        </a:p>
      </dsp:txBody>
      <dsp:txXfrm>
        <a:off x="30439" y="662700"/>
        <a:ext cx="4403618" cy="562669"/>
      </dsp:txXfrm>
    </dsp:sp>
    <dsp:sp modelId="{9EB2F5F1-A152-4E4F-BC88-C331724060DD}">
      <dsp:nvSpPr>
        <dsp:cNvPr id="0" name=""/>
        <dsp:cNvSpPr/>
      </dsp:nvSpPr>
      <dsp:spPr>
        <a:xfrm>
          <a:off x="0" y="1264471"/>
          <a:ext cx="4464496" cy="623547"/>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altLang="zh-CN" sz="1600" b="1" kern="1200" smtClean="0"/>
            <a:t>2.</a:t>
          </a:r>
          <a:r>
            <a:rPr lang="zh-CN" sz="1600" b="1" kern="1200" smtClean="0"/>
            <a:t>认知加工（注意、视觉、听觉、知觉、记忆）、学习、情绪等领域研究的实验设计方法（后半学期）</a:t>
          </a:r>
          <a:endParaRPr lang="zh-CN" sz="1600" kern="1200" dirty="0"/>
        </a:p>
      </dsp:txBody>
      <dsp:txXfrm>
        <a:off x="30439" y="1294910"/>
        <a:ext cx="4403618" cy="562669"/>
      </dsp:txXfrm>
    </dsp:sp>
    <dsp:sp modelId="{21AB1094-A00C-494B-8ABD-2903F3C07190}">
      <dsp:nvSpPr>
        <dsp:cNvPr id="0" name=""/>
        <dsp:cNvSpPr/>
      </dsp:nvSpPr>
      <dsp:spPr>
        <a:xfrm>
          <a:off x="0" y="1896681"/>
          <a:ext cx="4464496" cy="623547"/>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altLang="zh-CN" sz="1600" b="1" kern="1200" dirty="0" smtClean="0"/>
            <a:t>3.</a:t>
          </a:r>
          <a:r>
            <a:rPr lang="zh-CN" sz="1600" b="1" kern="1200" dirty="0" smtClean="0"/>
            <a:t>做</a:t>
          </a:r>
          <a:r>
            <a:rPr lang="en-US" sz="1600" b="1" kern="1200" dirty="0" smtClean="0"/>
            <a:t>2-3</a:t>
          </a:r>
          <a:r>
            <a:rPr lang="zh-CN" sz="1600" b="1" kern="1200" dirty="0" smtClean="0"/>
            <a:t>个学期</a:t>
          </a:r>
          <a:r>
            <a:rPr lang="en-US" sz="1600" b="1" kern="1200" dirty="0" smtClean="0"/>
            <a:t>PPT</a:t>
          </a:r>
          <a:r>
            <a:rPr lang="zh-CN" sz="1600" b="1" kern="1200" dirty="0" smtClean="0"/>
            <a:t>作业、推荐主要相关的辅助阅读文献和材料等</a:t>
          </a:r>
          <a:r>
            <a:rPr lang="en-US" sz="1600" b="1" kern="1200" dirty="0" smtClean="0"/>
            <a:t>……</a:t>
          </a:r>
          <a:r>
            <a:rPr lang="zh-CN" sz="1600" b="1" kern="1200" dirty="0" smtClean="0"/>
            <a:t>补充</a:t>
          </a:r>
          <a:endParaRPr lang="zh-CN" sz="1600" kern="1200" dirty="0"/>
        </a:p>
      </dsp:txBody>
      <dsp:txXfrm>
        <a:off x="30439" y="1927120"/>
        <a:ext cx="4403618" cy="5626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76C5ED-2783-4C22-95BF-D8D4AA249FB8}">
      <dsp:nvSpPr>
        <dsp:cNvPr id="0" name=""/>
        <dsp:cNvSpPr/>
      </dsp:nvSpPr>
      <dsp:spPr>
        <a:xfrm>
          <a:off x="0" y="1779"/>
          <a:ext cx="4104456" cy="621776"/>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zh-CN" altLang="en-US" sz="1800" b="1" kern="1200" dirty="0" smtClean="0">
              <a:solidFill>
                <a:srgbClr val="FFFF00"/>
              </a:solidFill>
            </a:rPr>
            <a:t>对应实验教学、作业与实验设计</a:t>
          </a:r>
          <a:endParaRPr lang="zh-CN" altLang="en-US" sz="1800" kern="1200" dirty="0">
            <a:solidFill>
              <a:srgbClr val="FFFF00"/>
            </a:solidFill>
          </a:endParaRPr>
        </a:p>
      </dsp:txBody>
      <dsp:txXfrm>
        <a:off x="30353" y="32132"/>
        <a:ext cx="4043750" cy="561070"/>
      </dsp:txXfrm>
    </dsp:sp>
    <dsp:sp modelId="{288EE0BB-5C2C-495B-A6FB-A796A3173114}">
      <dsp:nvSpPr>
        <dsp:cNvPr id="0" name=""/>
        <dsp:cNvSpPr/>
      </dsp:nvSpPr>
      <dsp:spPr>
        <a:xfrm>
          <a:off x="0" y="633427"/>
          <a:ext cx="4104456" cy="621776"/>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altLang="zh-CN" sz="1400" b="1" kern="1200" dirty="0" smtClean="0"/>
            <a:t>1.</a:t>
          </a:r>
          <a:r>
            <a:rPr lang="zh-CN" sz="1400" b="1" kern="1200" dirty="0" smtClean="0"/>
            <a:t>讨论和完善实验设计：准备实验材料、工具、程序设计、学习相应技术、准备实验实施工作；</a:t>
          </a:r>
          <a:endParaRPr lang="zh-CN" sz="1400" kern="1200" dirty="0"/>
        </a:p>
      </dsp:txBody>
      <dsp:txXfrm>
        <a:off x="30353" y="663780"/>
        <a:ext cx="4043750" cy="561070"/>
      </dsp:txXfrm>
    </dsp:sp>
    <dsp:sp modelId="{995B6145-2668-4F53-B945-98824B2E9546}">
      <dsp:nvSpPr>
        <dsp:cNvPr id="0" name=""/>
        <dsp:cNvSpPr/>
      </dsp:nvSpPr>
      <dsp:spPr>
        <a:xfrm>
          <a:off x="0" y="1265075"/>
          <a:ext cx="4104456" cy="621776"/>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altLang="zh-CN" sz="1400" b="1" kern="1200" smtClean="0"/>
            <a:t>2.</a:t>
          </a:r>
          <a:r>
            <a:rPr lang="zh-CN" sz="1400" b="1" kern="1200" smtClean="0"/>
            <a:t>后半学期开始并做课堂报告讨论方案、方法和技术可行性，实施实验、采集数据和撰写报告；</a:t>
          </a:r>
          <a:endParaRPr lang="zh-CN" sz="1400" kern="1200" dirty="0"/>
        </a:p>
      </dsp:txBody>
      <dsp:txXfrm>
        <a:off x="30353" y="1295428"/>
        <a:ext cx="4043750" cy="561070"/>
      </dsp:txXfrm>
    </dsp:sp>
    <dsp:sp modelId="{5DFC2F92-113F-4E80-8ED7-92396552B4CC}">
      <dsp:nvSpPr>
        <dsp:cNvPr id="0" name=""/>
        <dsp:cNvSpPr/>
      </dsp:nvSpPr>
      <dsp:spPr>
        <a:xfrm>
          <a:off x="0" y="1896724"/>
          <a:ext cx="4104456" cy="621776"/>
        </a:xfrm>
        <a:prstGeom prst="roundRect">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accent1">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altLang="zh-CN" sz="1400" b="1" kern="1200" dirty="0" smtClean="0"/>
            <a:t>3.</a:t>
          </a:r>
          <a:r>
            <a:rPr lang="zh-CN" sz="1400" b="1" kern="1200" dirty="0" smtClean="0"/>
            <a:t>实验部分：学习</a:t>
          </a:r>
          <a:r>
            <a:rPr lang="en-US" sz="1400" b="1" kern="1200" dirty="0" smtClean="0"/>
            <a:t>E-prime</a:t>
          </a:r>
          <a:r>
            <a:rPr lang="zh-CN" sz="1400" b="1" kern="1200" dirty="0" smtClean="0"/>
            <a:t>、</a:t>
          </a:r>
          <a:r>
            <a:rPr lang="en-US" sz="1400" b="1" kern="1200" dirty="0" err="1" smtClean="0"/>
            <a:t>inquisit</a:t>
          </a:r>
          <a:r>
            <a:rPr lang="zh-CN" sz="1400" b="1" kern="1200" dirty="0" smtClean="0"/>
            <a:t>、</a:t>
          </a:r>
          <a:r>
            <a:rPr lang="en-US" sz="1400" b="1" kern="1200" dirty="0" err="1" smtClean="0"/>
            <a:t>Matlab</a:t>
          </a:r>
          <a:r>
            <a:rPr lang="zh-CN" sz="1400" b="1" kern="1200" dirty="0" smtClean="0"/>
            <a:t>等实验设计软件以及经典</a:t>
          </a:r>
          <a:r>
            <a:rPr lang="zh-CN" altLang="en-US" sz="1400" b="1" kern="1200" dirty="0" smtClean="0"/>
            <a:t>和前沿</a:t>
          </a:r>
          <a:r>
            <a:rPr lang="zh-CN" sz="1400" b="1" kern="1200" dirty="0" smtClean="0"/>
            <a:t>实验；</a:t>
          </a:r>
          <a:r>
            <a:rPr lang="zh-CN" altLang="en-US" sz="1400" b="1" kern="1200" dirty="0" smtClean="0"/>
            <a:t>学年度研究设计报告</a:t>
          </a:r>
          <a:endParaRPr lang="zh-CN" sz="1400" kern="1200" dirty="0"/>
        </a:p>
      </dsp:txBody>
      <dsp:txXfrm>
        <a:off x="30353" y="1927077"/>
        <a:ext cx="4043750" cy="5610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026CCD-216D-42F0-88EA-B20F9C590E4C}" type="datetimeFigureOut">
              <a:rPr lang="zh-CN" altLang="en-US" smtClean="0"/>
              <a:t>2016/4/12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AB6F2-3690-4D79-93C7-073E9DC2BCD6}" type="slidenum">
              <a:rPr lang="zh-CN" altLang="en-US" smtClean="0"/>
              <a:t>‹#›</a:t>
            </a:fld>
            <a:endParaRPr lang="zh-CN" altLang="en-US"/>
          </a:p>
        </p:txBody>
      </p:sp>
    </p:spTree>
    <p:extLst>
      <p:ext uri="{BB962C8B-B14F-4D97-AF65-F5344CB8AC3E}">
        <p14:creationId xmlns:p14="http://schemas.microsoft.com/office/powerpoint/2010/main" val="376537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2EAB6F2-3690-4D79-93C7-073E9DC2BCD6}" type="slidenum">
              <a:rPr lang="zh-CN" altLang="en-US" smtClean="0"/>
              <a:t>19</a:t>
            </a:fld>
            <a:endParaRPr lang="zh-CN" altLang="en-US"/>
          </a:p>
        </p:txBody>
      </p:sp>
    </p:spTree>
    <p:extLst>
      <p:ext uri="{BB962C8B-B14F-4D97-AF65-F5344CB8AC3E}">
        <p14:creationId xmlns:p14="http://schemas.microsoft.com/office/powerpoint/2010/main" val="400338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2016/4/12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2016/4/12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2016/4/12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2016/4/12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2016/4/12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2016/4/12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2016/4/12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2016/4/12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2016/4/12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2016/4/12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2016/4/12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2016/4/12</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xmzhang@bnu.edu.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31070;&#32463;&#31185;&#23398;&#30340;&#26041;&#27861;&#19982;&#25216;&#26415;20160409.ppt" TargetMode="External"/><Relationship Id="rId2" Type="http://schemas.openxmlformats.org/officeDocument/2006/relationships/hyperlink" Target="&#23454;&#39564;&#26041;&#27861;&#19982;&#25216;&#26415;&#30340;&#21457;&#23637;&#21382;&#21490;&#19982;&#29616;&#29366;20160409.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24515;&#29702;&#23398;&#32463;&#20856;&#19982;&#29616;&#20195;&#21069;&#27839;&#23454;&#39564;&#30740;&#31350;&#36827;&#23637;20160409.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8" Type="http://schemas.openxmlformats.org/officeDocument/2006/relationships/hyperlink" Target="file:///D:\&#35762;&#24231;\PPT%20&#20316;&#19994;&#26679;&#20363;-&#20449;&#21495;&#26816;&#27979;&#35770;-&#31243;&#36873;&#24030;-201311061094.ppt" TargetMode="External"/><Relationship Id="rId3" Type="http://schemas.openxmlformats.org/officeDocument/2006/relationships/hyperlink" Target="file:///D:\&#35762;&#24231;\PPT%20&#20316;&#19994;&#26679;&#20363;-&#20256;&#32479;&#24515;&#29702;&#29289;&#29702;&#23398;-201311061039&#39759;&#19968;.ppt" TargetMode="External"/><Relationship Id="rId7" Type="http://schemas.openxmlformats.org/officeDocument/2006/relationships/hyperlink" Target="file:///D:\&#35762;&#24231;\PPT%20&#20316;&#19994;&#26679;&#20363;-&#20449;&#21495;&#26816;&#27979;&#35770;-&#38472;&#20426;&#38678;-201311061030.pptx" TargetMode="External"/><Relationship Id="rId2" Type="http://schemas.openxmlformats.org/officeDocument/2006/relationships/hyperlink" Target="&#29238;&#27597;&#25945;&#20859;&#26041;&#24335;-&#20869;&#38544;&#22806;&#26174;&#32844;&#19994;&#20215;&#20540;&#35266;-&#40644;&#21321;&#24609;.docx" TargetMode="External"/><Relationship Id="rId1" Type="http://schemas.openxmlformats.org/officeDocument/2006/relationships/slideLayout" Target="../slideLayouts/slideLayout2.xml"/><Relationship Id="rId6" Type="http://schemas.openxmlformats.org/officeDocument/2006/relationships/hyperlink" Target="2015-2016-&#24515;&#29702;&#29289;&#29702;&#23398;-PPT&#25253;&#21578;" TargetMode="External"/><Relationship Id="rId5" Type="http://schemas.openxmlformats.org/officeDocument/2006/relationships/hyperlink" Target="file:///D:\&#35762;&#24231;\PPT%20&#20316;&#19994;&#26679;&#20363;-&#20256;&#32479;&#24515;&#29702;&#29289;&#29702;&#23398;-201311061910&#20445;&#23431;&#20964;.ppt" TargetMode="External"/><Relationship Id="rId10" Type="http://schemas.openxmlformats.org/officeDocument/2006/relationships/hyperlink" Target="file:///D:\&#35762;&#24231;\PPT%20&#20316;&#19994;&#26679;&#20363;-&#21453;&#24212;&#26102;&#27979;&#37327;&#25216;&#26415;-&#20919;&#38706;%20201311061008.ppt" TargetMode="External"/><Relationship Id="rId4" Type="http://schemas.openxmlformats.org/officeDocument/2006/relationships/hyperlink" Target="file:///D:\&#35762;&#24231;\PPT%20&#20316;&#19994;&#26679;&#20363;-&#20256;&#32479;&#24515;&#29702;&#29289;&#29702;&#23398;-201311061089_&#21253;&#23506;&#21556;&#38684;.pptx" TargetMode="External"/><Relationship Id="rId9" Type="http://schemas.openxmlformats.org/officeDocument/2006/relationships/hyperlink" Target="file:///D:\&#35762;&#24231;\PPT%20&#20316;&#19994;&#26679;&#20363;-&#20449;&#21495;&#26816;&#27979;&#35770;-&#26446;&#23433;&#29738;%20201311061046.ppt"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20449;&#21495;&#26816;&#27979;&#35770;&#32972;&#26223;&#20171;&#32461;20160409.pptx" TargetMode="External"/><Relationship Id="rId2" Type="http://schemas.openxmlformats.org/officeDocument/2006/relationships/hyperlink" Target="&#20256;&#32479;&#24515;&#29702;&#23398;&#29289;&#29702;&#23398;&#30340;&#24212;&#29992;&#32972;&#26223;.docx" TargetMode="External"/><Relationship Id="rId1" Type="http://schemas.openxmlformats.org/officeDocument/2006/relationships/slideLayout" Target="../slideLayouts/slideLayout2.xml"/><Relationship Id="rId4" Type="http://schemas.openxmlformats.org/officeDocument/2006/relationships/hyperlink" Target="&#21453;&#24212;&#26102;&#25216;&#26415;&#30340;&#32972;&#26223;&#30693;&#35782;&#20171;&#32461;20160409.doc"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amazon.cn/Experimental-Psychology-A-Case-Approach-MacLin-M-Kimberly/dp/0205410286/ref=sr_1_1?ie=UTF8&amp;qid=1459922327&amp;sr=8-1&amp;keywords=experimental+psychology+Robert+L.+Solso" TargetMode="External"/><Relationship Id="rId2" Type="http://schemas.openxmlformats.org/officeDocument/2006/relationships/hyperlink" Target="http://www.amazon.cn/Experimental-Psychology-Myers-Anne/dp/0495602310/ref=sr_1_5?ie=UTF8&amp;qid=1459921933&amp;sr=8-5&amp;keywords=experimental+psychology" TargetMode="External"/><Relationship Id="rId1" Type="http://schemas.openxmlformats.org/officeDocument/2006/relationships/slideLayout" Target="../slideLayouts/slideLayout2.xml"/><Relationship Id="rId6" Type="http://schemas.openxmlformats.org/officeDocument/2006/relationships/hyperlink" Target="http://baike.baidu.com/view/69234.htm" TargetMode="External"/><Relationship Id="rId5" Type="http://schemas.openxmlformats.org/officeDocument/2006/relationships/hyperlink" Target="http://www.amazon.cn/s/ref=dp_byline_sr_book_1?ie=UTF8&amp;field-author=David+W.+Martin&amp;search-alias=books" TargetMode="External"/><Relationship Id="rId4" Type="http://schemas.openxmlformats.org/officeDocument/2006/relationships/hyperlink" Target="http://www.amazon.cn/s?_encoding=UTF8&amp;field-keywords=Designing%20and%20Reporting%20Experiments%20in%20Psychology&amp;search-alias=books"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solidFill>
                  <a:srgbClr val="FFFF00"/>
                </a:solidFill>
                <a:latin typeface="宋体" pitchFamily="2" charset="-122"/>
                <a:ea typeface="宋体" pitchFamily="2" charset="-122"/>
              </a:rPr>
              <a:t>实验心理学理论与实验教学的实践与思考</a:t>
            </a:r>
            <a:endParaRPr lang="zh-CN" altLang="en-US" b="1" dirty="0">
              <a:solidFill>
                <a:srgbClr val="FFFF00"/>
              </a:solidFill>
              <a:latin typeface="宋体" pitchFamily="2" charset="-122"/>
              <a:ea typeface="宋体" pitchFamily="2" charset="-122"/>
            </a:endParaRPr>
          </a:p>
        </p:txBody>
      </p:sp>
      <p:sp>
        <p:nvSpPr>
          <p:cNvPr id="3" name="副标题 2"/>
          <p:cNvSpPr>
            <a:spLocks noGrp="1"/>
          </p:cNvSpPr>
          <p:nvPr>
            <p:ph type="subTitle" idx="1"/>
          </p:nvPr>
        </p:nvSpPr>
        <p:spPr/>
        <p:txBody>
          <a:bodyPr>
            <a:normAutofit fontScale="77500" lnSpcReduction="20000"/>
          </a:bodyPr>
          <a:lstStyle/>
          <a:p>
            <a:r>
              <a:rPr lang="zh-CN" altLang="en-US" sz="2800" b="1" dirty="0" smtClean="0">
                <a:solidFill>
                  <a:srgbClr val="FFFF00"/>
                </a:solidFill>
                <a:latin typeface="楷体" pitchFamily="49" charset="-122"/>
                <a:ea typeface="楷体" pitchFamily="49" charset="-122"/>
              </a:rPr>
              <a:t>张学民</a:t>
            </a:r>
            <a:endParaRPr lang="en-US" altLang="zh-CN" sz="2800" b="1" dirty="0" smtClean="0">
              <a:solidFill>
                <a:srgbClr val="FFFF00"/>
              </a:solidFill>
              <a:latin typeface="楷体" pitchFamily="49" charset="-122"/>
              <a:ea typeface="楷体" pitchFamily="49" charset="-122"/>
            </a:endParaRPr>
          </a:p>
          <a:p>
            <a:r>
              <a:rPr lang="zh-CN" altLang="en-US" sz="2800" b="1" dirty="0" smtClean="0">
                <a:solidFill>
                  <a:srgbClr val="FFFF00"/>
                </a:solidFill>
                <a:latin typeface="楷体" pitchFamily="49" charset="-122"/>
                <a:ea typeface="楷体" pitchFamily="49" charset="-122"/>
              </a:rPr>
              <a:t>北京师范大学心理学院</a:t>
            </a:r>
            <a:endParaRPr lang="en-US" altLang="zh-CN" sz="2800" b="1" dirty="0" smtClean="0">
              <a:solidFill>
                <a:srgbClr val="FFFF00"/>
              </a:solidFill>
              <a:latin typeface="楷体" pitchFamily="49" charset="-122"/>
              <a:ea typeface="楷体" pitchFamily="49" charset="-122"/>
            </a:endParaRPr>
          </a:p>
          <a:p>
            <a:r>
              <a:rPr lang="en-US" altLang="zh-CN" sz="2800" b="1" dirty="0" smtClean="0">
                <a:solidFill>
                  <a:srgbClr val="FFFF00"/>
                </a:solidFill>
                <a:latin typeface="楷体" pitchFamily="49" charset="-122"/>
                <a:ea typeface="楷体" pitchFamily="49" charset="-122"/>
                <a:hlinkClick r:id="rId2"/>
              </a:rPr>
              <a:t>xmzhang@bnu.edu.cn</a:t>
            </a:r>
            <a:r>
              <a:rPr lang="en-US" altLang="zh-CN" sz="2800" b="1" dirty="0" smtClean="0">
                <a:solidFill>
                  <a:srgbClr val="FFFF00"/>
                </a:solidFill>
                <a:latin typeface="楷体" pitchFamily="49" charset="-122"/>
                <a:ea typeface="楷体" pitchFamily="49" charset="-122"/>
              </a:rPr>
              <a:t> </a:t>
            </a:r>
            <a:endParaRPr lang="en-US" altLang="zh-CN" sz="2800" b="1" dirty="0" smtClean="0">
              <a:solidFill>
                <a:srgbClr val="FFFF00"/>
              </a:solidFill>
              <a:latin typeface="楷体" pitchFamily="49" charset="-122"/>
              <a:ea typeface="楷体" pitchFamily="49" charset="-122"/>
            </a:endParaRPr>
          </a:p>
          <a:p>
            <a:r>
              <a:rPr lang="en-US" altLang="zh-CN" sz="2800" b="1" dirty="0" smtClean="0">
                <a:solidFill>
                  <a:srgbClr val="FFFF00"/>
                </a:solidFill>
                <a:latin typeface="楷体" pitchFamily="49" charset="-122"/>
                <a:ea typeface="楷体" pitchFamily="49" charset="-122"/>
              </a:rPr>
              <a:t>2016-04-12</a:t>
            </a:r>
          </a:p>
          <a:p>
            <a:endParaRPr lang="zh-CN" altLang="en-US" sz="2800" b="1"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736748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a:bodyPr>
          <a:lstStyle/>
          <a:p>
            <a:r>
              <a:rPr lang="zh-CN" altLang="en-US" b="1" dirty="0" smtClean="0">
                <a:solidFill>
                  <a:srgbClr val="1E46F3"/>
                </a:solidFill>
              </a:rPr>
              <a:t>实验心理学是心理学核心基础课程，是研究方法课程的基础。</a:t>
            </a:r>
            <a:endParaRPr lang="en-US" altLang="zh-CN" b="1" dirty="0" smtClean="0">
              <a:solidFill>
                <a:srgbClr val="1E46F3"/>
              </a:solidFill>
            </a:endParaRPr>
          </a:p>
          <a:p>
            <a:r>
              <a:rPr lang="zh-CN" altLang="en-US" b="1" dirty="0" smtClean="0">
                <a:solidFill>
                  <a:srgbClr val="1E46F3"/>
                </a:solidFill>
              </a:rPr>
              <a:t>实验心理学是培养心理学研究能力、心理学研究与设计思维方式、变量控制与实验设计、研究设计实施的过程、以及分析数据和撰写研究报告等心理学基础研究与实践应用的综合素质与能力</a:t>
            </a:r>
            <a:r>
              <a:rPr lang="en-US" altLang="zh-CN" b="1" dirty="0" smtClean="0">
                <a:solidFill>
                  <a:srgbClr val="1E46F3"/>
                </a:solidFill>
              </a:rPr>
              <a:t>;</a:t>
            </a:r>
          </a:p>
          <a:p>
            <a:r>
              <a:rPr lang="zh-CN" altLang="en-US" b="1" dirty="0" smtClean="0">
                <a:solidFill>
                  <a:srgbClr val="1E46F3"/>
                </a:solidFill>
              </a:rPr>
              <a:t>随着心理科学与神经科学、计算机科学、分子生物学、医学以及人工智能等学科领域的交叉合作，实验心理学研究设计方法也随着科学研究的发展而调整变化，更多的跨学科领域的实验研究技术也不断丰富和充实实验心理学的研究方法与技术；</a:t>
            </a:r>
            <a:endParaRPr lang="en-US" altLang="zh-CN" b="1" dirty="0" smtClean="0">
              <a:solidFill>
                <a:srgbClr val="1E46F3"/>
              </a:solidFill>
            </a:endParaRPr>
          </a:p>
          <a:p>
            <a:endParaRPr lang="en-US" altLang="zh-CN" b="1" dirty="0">
              <a:solidFill>
                <a:srgbClr val="1E46F3"/>
              </a:solidFill>
            </a:endParaRPr>
          </a:p>
          <a:p>
            <a:endParaRPr lang="en-US" altLang="zh-CN" b="1" dirty="0" smtClean="0">
              <a:solidFill>
                <a:srgbClr val="1E46F3"/>
              </a:solidFill>
            </a:endParaRPr>
          </a:p>
          <a:p>
            <a:pPr lvl="1"/>
            <a:endParaRPr lang="en-US" altLang="zh-CN" b="1" dirty="0">
              <a:solidFill>
                <a:srgbClr val="1E46F3"/>
              </a:solidFill>
            </a:endParaRPr>
          </a:p>
          <a:p>
            <a:endParaRPr lang="en-US" altLang="zh-CN" b="1" dirty="0" smtClean="0">
              <a:solidFill>
                <a:srgbClr val="1E46F3"/>
              </a:solidFill>
            </a:endParaRPr>
          </a:p>
          <a:p>
            <a:endParaRPr lang="en-US" altLang="zh-CN" b="1" dirty="0" smtClean="0">
              <a:solidFill>
                <a:srgbClr val="1E46F3"/>
              </a:solidFill>
            </a:endParaRPr>
          </a:p>
          <a:p>
            <a:endParaRPr lang="en-US" altLang="zh-CN" b="1" dirty="0" smtClean="0">
              <a:solidFill>
                <a:srgbClr val="1E46F3"/>
              </a:solidFill>
            </a:endParaRPr>
          </a:p>
          <a:p>
            <a:endParaRPr lang="zh-CN" altLang="en-US" b="1" dirty="0">
              <a:solidFill>
                <a:srgbClr val="1E46F3"/>
              </a:solidFill>
            </a:endParaRPr>
          </a:p>
        </p:txBody>
      </p:sp>
      <p:sp>
        <p:nvSpPr>
          <p:cNvPr id="2" name="标题 1"/>
          <p:cNvSpPr>
            <a:spLocks noGrp="1"/>
          </p:cNvSpPr>
          <p:nvPr>
            <p:ph type="title"/>
          </p:nvPr>
        </p:nvSpPr>
        <p:spPr/>
        <p:txBody>
          <a:bodyPr>
            <a:normAutofit/>
          </a:bodyPr>
          <a:lstStyle/>
          <a:p>
            <a:r>
              <a:rPr lang="zh-CN" altLang="en-US" b="1" dirty="0" smtClean="0">
                <a:solidFill>
                  <a:srgbClr val="FFFF00"/>
                </a:solidFill>
              </a:rPr>
              <a:t>实验心理学的重要性</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31953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fontScale="90000"/>
          </a:bodyPr>
          <a:lstStyle/>
          <a:p>
            <a:r>
              <a:rPr lang="zh-CN" altLang="en-US" b="1" dirty="0" smtClean="0">
                <a:solidFill>
                  <a:srgbClr val="FFFF00"/>
                </a:solidFill>
              </a:rPr>
              <a:t>认知心理学与</a:t>
            </a:r>
            <a:r>
              <a:rPr lang="zh-CN" altLang="en-US" b="1" dirty="0" smtClean="0">
                <a:solidFill>
                  <a:srgbClr val="FFFF00"/>
                </a:solidFill>
              </a:rPr>
              <a:t>认知神经科学研究</a:t>
            </a:r>
            <a:r>
              <a:rPr lang="zh-CN" altLang="en-US" b="1" dirty="0">
                <a:solidFill>
                  <a:srgbClr val="FFFF00"/>
                </a:solidFill>
              </a:rPr>
              <a:t>方法和技术</a:t>
            </a:r>
            <a:r>
              <a:rPr lang="zh-CN" altLang="en-US" b="1" dirty="0" smtClean="0">
                <a:solidFill>
                  <a:srgbClr val="FFFF00"/>
                </a:solidFill>
              </a:rPr>
              <a:t>手段</a:t>
            </a:r>
            <a:r>
              <a:rPr lang="zh-CN" altLang="en-US" b="1" dirty="0" smtClean="0">
                <a:solidFill>
                  <a:srgbClr val="FFFF00"/>
                </a:solidFill>
              </a:rPr>
              <a:t>给实验心理学带来的变革</a:t>
            </a:r>
            <a:endParaRPr lang="zh-CN" altLang="en-US" b="1" dirty="0">
              <a:solidFill>
                <a:srgbClr val="FFFF00"/>
              </a:solidFill>
            </a:endParaRPr>
          </a:p>
        </p:txBody>
      </p:sp>
      <p:sp>
        <p:nvSpPr>
          <p:cNvPr id="5" name="副标题 4"/>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95804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defRPr/>
            </a:pPr>
            <a:r>
              <a:rPr lang="zh-CN" altLang="en-US" sz="3600" dirty="0" smtClean="0">
                <a:solidFill>
                  <a:srgbClr val="FFFF00"/>
                </a:solidFill>
                <a:latin typeface="+mn-lt"/>
                <a:ea typeface="楷体" pitchFamily="49" charset="-122"/>
                <a:cs typeface="Arial" pitchFamily="34" charset="0"/>
              </a:rPr>
              <a:t>实验研究方法与技术</a:t>
            </a:r>
            <a:endParaRPr lang="zh-CN" altLang="en-US" sz="3600" dirty="0">
              <a:solidFill>
                <a:srgbClr val="FFFF00"/>
              </a:solidFill>
              <a:latin typeface="+mn-lt"/>
              <a:ea typeface="楷体" pitchFamily="49" charset="-122"/>
              <a:cs typeface="Arial" pitchFamily="34" charset="0"/>
            </a:endParaRPr>
          </a:p>
        </p:txBody>
      </p:sp>
      <p:sp>
        <p:nvSpPr>
          <p:cNvPr id="3" name="内容占位符 2"/>
          <p:cNvSpPr>
            <a:spLocks noGrp="1"/>
          </p:cNvSpPr>
          <p:nvPr>
            <p:ph idx="1"/>
          </p:nvPr>
        </p:nvSpPr>
        <p:spPr>
          <a:xfrm>
            <a:off x="323528" y="1844824"/>
            <a:ext cx="8568951" cy="4608512"/>
          </a:xfrm>
        </p:spPr>
        <p:txBody>
          <a:bodyPr>
            <a:normAutofit fontScale="92500" lnSpcReduction="10000"/>
          </a:bodyPr>
          <a:lstStyle/>
          <a:p>
            <a:r>
              <a:rPr lang="zh-CN" altLang="en-US" dirty="0" smtClean="0"/>
              <a:t>传统的实验心理学方法与技术</a:t>
            </a:r>
            <a:endParaRPr lang="en-US" altLang="zh-CN" dirty="0" smtClean="0"/>
          </a:p>
          <a:p>
            <a:pPr lvl="1"/>
            <a:r>
              <a:rPr lang="zh-CN" altLang="en-US" b="1" dirty="0" smtClean="0">
                <a:hlinkClick r:id="rId2" action="ppaction://hlinkfile"/>
              </a:rPr>
              <a:t>实验方法与技术的发展历史与现状</a:t>
            </a:r>
            <a:r>
              <a:rPr lang="en-US" altLang="zh-CN" b="1" dirty="0" smtClean="0"/>
              <a:t>—</a:t>
            </a:r>
            <a:r>
              <a:rPr lang="zh-CN" altLang="en-US" sz="3000" b="1" dirty="0" smtClean="0">
                <a:solidFill>
                  <a:srgbClr val="0000FF"/>
                </a:solidFill>
              </a:rPr>
              <a:t>充分了解实验方法与技术发展的历史与现状</a:t>
            </a:r>
            <a:endParaRPr lang="en-US" altLang="zh-CN" sz="3000" b="1" dirty="0" smtClean="0">
              <a:solidFill>
                <a:srgbClr val="0000FF"/>
              </a:solidFill>
            </a:endParaRPr>
          </a:p>
          <a:p>
            <a:pPr lvl="1"/>
            <a:r>
              <a:rPr lang="zh-CN" altLang="en-US" dirty="0" smtClean="0"/>
              <a:t>传统的实验心理学实验仪器与技术</a:t>
            </a:r>
            <a:endParaRPr lang="en-US" altLang="zh-CN" dirty="0" smtClean="0"/>
          </a:p>
          <a:p>
            <a:pPr lvl="1"/>
            <a:r>
              <a:rPr lang="zh-CN" altLang="en-US" dirty="0" smtClean="0"/>
              <a:t>基于计算机的认知心理学研究方法与技术：各类实验设计软件工具</a:t>
            </a:r>
            <a:endParaRPr lang="en-US" altLang="zh-CN" dirty="0" smtClean="0"/>
          </a:p>
          <a:p>
            <a:pPr lvl="1"/>
            <a:r>
              <a:rPr lang="zh-CN" altLang="en-US" dirty="0"/>
              <a:t>眼</a:t>
            </a:r>
            <a:r>
              <a:rPr lang="zh-CN" altLang="en-US" dirty="0" smtClean="0"/>
              <a:t>动技术：头戴式、桌面式、移动式（</a:t>
            </a:r>
            <a:r>
              <a:rPr lang="en-US" altLang="zh-CN" dirty="0" smtClean="0"/>
              <a:t>Mobile glasses / </a:t>
            </a:r>
            <a:r>
              <a:rPr lang="en-US" altLang="zh-CN" dirty="0" err="1" smtClean="0"/>
              <a:t>wairless</a:t>
            </a:r>
            <a:r>
              <a:rPr lang="zh-CN" altLang="en-US" dirty="0" smtClean="0"/>
              <a:t>）</a:t>
            </a:r>
            <a:endParaRPr lang="en-US" altLang="zh-CN" dirty="0" smtClean="0"/>
          </a:p>
          <a:p>
            <a:r>
              <a:rPr lang="zh-CN" altLang="en-US" dirty="0" smtClean="0">
                <a:hlinkClick r:id="rId3" action="ppaction://hlinkpres?slideindex=1&amp;slidetitle="/>
              </a:rPr>
              <a:t>神经科学的实验方法与技术</a:t>
            </a:r>
            <a:endParaRPr lang="en-US" altLang="zh-CN" dirty="0" smtClean="0"/>
          </a:p>
          <a:p>
            <a:pPr lvl="1"/>
            <a:r>
              <a:rPr lang="zh-CN" altLang="en-US" dirty="0"/>
              <a:t>神经电</a:t>
            </a:r>
            <a:r>
              <a:rPr lang="zh-CN" altLang="en-US" dirty="0" smtClean="0"/>
              <a:t>生理技术</a:t>
            </a:r>
            <a:endParaRPr lang="en-US" altLang="zh-CN" dirty="0" smtClean="0"/>
          </a:p>
          <a:p>
            <a:pPr lvl="1"/>
            <a:r>
              <a:rPr lang="zh-CN" altLang="en-US" dirty="0" smtClean="0"/>
              <a:t>影像学技术：医学影像学和非活体造影技术等</a:t>
            </a:r>
            <a:endParaRPr lang="en-US" altLang="zh-CN" dirty="0" smtClean="0"/>
          </a:p>
          <a:p>
            <a:pPr lvl="1"/>
            <a:r>
              <a:rPr lang="zh-CN" altLang="en-US" dirty="0"/>
              <a:t>单细胞</a:t>
            </a:r>
            <a:r>
              <a:rPr lang="zh-CN" altLang="en-US" dirty="0" smtClean="0"/>
              <a:t>记录技术</a:t>
            </a:r>
            <a:endParaRPr lang="en-US" altLang="zh-CN" dirty="0" smtClean="0"/>
          </a:p>
          <a:p>
            <a:pPr lvl="1"/>
            <a:r>
              <a:rPr lang="zh-CN" altLang="en-US" dirty="0" smtClean="0"/>
              <a:t>分子生物学和遗传学技术</a:t>
            </a:r>
            <a:endParaRPr lang="en-US" altLang="zh-CN" dirty="0" smtClean="0"/>
          </a:p>
          <a:p>
            <a:pPr lvl="1"/>
            <a:r>
              <a:rPr lang="zh-CN" altLang="en-US" dirty="0" smtClean="0"/>
              <a:t>神经计算与计算建模</a:t>
            </a:r>
            <a:endParaRPr lang="en-US" altLang="zh-CN" dirty="0" smtClean="0"/>
          </a:p>
          <a:p>
            <a:pPr lvl="1"/>
            <a:endParaRPr lang="zh-CN" altLang="en-US" dirty="0"/>
          </a:p>
        </p:txBody>
      </p:sp>
    </p:spTree>
    <p:extLst>
      <p:ext uri="{BB962C8B-B14F-4D97-AF65-F5344CB8AC3E}">
        <p14:creationId xmlns:p14="http://schemas.microsoft.com/office/powerpoint/2010/main" val="4286165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endParaRPr lang="zh-CN" altLang="en-US"/>
          </a:p>
        </p:txBody>
      </p:sp>
      <p:sp>
        <p:nvSpPr>
          <p:cNvPr id="3" name="标题 2"/>
          <p:cNvSpPr>
            <a:spLocks noGrp="1"/>
          </p:cNvSpPr>
          <p:nvPr>
            <p:ph type="title"/>
          </p:nvPr>
        </p:nvSpPr>
        <p:spPr>
          <a:xfrm>
            <a:off x="457200" y="315880"/>
            <a:ext cx="8229601" cy="930432"/>
          </a:xfrm>
        </p:spPr>
        <p:txBody>
          <a:bodyPr>
            <a:normAutofit fontScale="90000"/>
          </a:bodyPr>
          <a:lstStyle/>
          <a:p>
            <a:r>
              <a:rPr lang="zh-CN" altLang="en-US" dirty="0" smtClean="0">
                <a:solidFill>
                  <a:srgbClr val="FFFF00"/>
                </a:solidFill>
              </a:rPr>
              <a:t>神经科学实验方法</a:t>
            </a:r>
            <a:r>
              <a:rPr lang="zh-CN" altLang="en-US" dirty="0">
                <a:solidFill>
                  <a:srgbClr val="FFFF00"/>
                </a:solidFill>
              </a:rPr>
              <a:t>与技术</a:t>
            </a:r>
            <a:r>
              <a:rPr lang="zh-CN" altLang="en-US" dirty="0" smtClean="0">
                <a:solidFill>
                  <a:srgbClr val="FFFF00"/>
                </a:solidFill>
              </a:rPr>
              <a:t>手段特点</a:t>
            </a:r>
            <a:endParaRPr lang="zh-CN" altLang="en-US" dirty="0">
              <a:solidFill>
                <a:srgbClr val="FFFF00"/>
              </a:solidFill>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1556791"/>
            <a:ext cx="9036496" cy="52797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矩形 4"/>
          <p:cNvSpPr/>
          <p:nvPr/>
        </p:nvSpPr>
        <p:spPr>
          <a:xfrm>
            <a:off x="755576" y="1033571"/>
            <a:ext cx="6361037" cy="369332"/>
          </a:xfrm>
          <a:prstGeom prst="rect">
            <a:avLst/>
          </a:prstGeom>
        </p:spPr>
        <p:txBody>
          <a:bodyPr wrap="none">
            <a:spAutoFit/>
          </a:bodyPr>
          <a:lstStyle/>
          <a:p>
            <a:r>
              <a:rPr lang="zh-CN" altLang="en-US" b="1" dirty="0" smtClean="0">
                <a:solidFill>
                  <a:srgbClr val="FFFF00"/>
                </a:solidFill>
              </a:rPr>
              <a:t>不同方法时间</a:t>
            </a:r>
            <a:r>
              <a:rPr lang="zh-CN" altLang="en-US" b="1" dirty="0">
                <a:solidFill>
                  <a:srgbClr val="FFFF00"/>
                </a:solidFill>
              </a:rPr>
              <a:t>和空间分辨率</a:t>
            </a:r>
            <a:r>
              <a:rPr lang="zh-CN" altLang="en-US" b="1" dirty="0" smtClean="0">
                <a:solidFill>
                  <a:srgbClr val="FFFF00"/>
                </a:solidFill>
              </a:rPr>
              <a:t>比较，认知神经科学，</a:t>
            </a:r>
            <a:r>
              <a:rPr lang="en-US" altLang="zh-CN" b="1" dirty="0" smtClean="0">
                <a:solidFill>
                  <a:srgbClr val="FFFF00"/>
                </a:solidFill>
              </a:rPr>
              <a:t>2009</a:t>
            </a:r>
            <a:r>
              <a:rPr lang="zh-CN" altLang="en-US" b="1" dirty="0" smtClean="0">
                <a:solidFill>
                  <a:srgbClr val="FFFF00"/>
                </a:solidFill>
              </a:rPr>
              <a:t>，</a:t>
            </a:r>
            <a:r>
              <a:rPr lang="en-US" altLang="zh-CN" b="1" dirty="0" smtClean="0">
                <a:solidFill>
                  <a:srgbClr val="FFFF00"/>
                </a:solidFill>
              </a:rPr>
              <a:t>2011</a:t>
            </a:r>
            <a:endParaRPr lang="zh-CN" altLang="en-US" b="1" dirty="0">
              <a:solidFill>
                <a:srgbClr val="FFFF00"/>
              </a:solidFill>
            </a:endParaRPr>
          </a:p>
        </p:txBody>
      </p:sp>
    </p:spTree>
    <p:extLst>
      <p:ext uri="{BB962C8B-B14F-4D97-AF65-F5344CB8AC3E}">
        <p14:creationId xmlns:p14="http://schemas.microsoft.com/office/powerpoint/2010/main" val="671528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pPr eaLnBrk="1" hangingPunct="1"/>
            <a:r>
              <a:rPr lang="en-US" altLang="zh-CN" smtClean="0"/>
              <a:t>Spatial and temporal resolution</a:t>
            </a:r>
            <a:endParaRPr lang="zh-CN" altLang="en-US" smtClean="0"/>
          </a:p>
        </p:txBody>
      </p:sp>
      <p:pic>
        <p:nvPicPr>
          <p:cNvPr id="51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84338"/>
            <a:ext cx="8763000" cy="52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8294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solidFill>
                  <a:srgbClr val="FFFF00"/>
                </a:solidFill>
                <a:latin typeface="宋体" pitchFamily="2" charset="-122"/>
                <a:ea typeface="宋体" pitchFamily="2" charset="-122"/>
              </a:rPr>
              <a:t>实验心理学内容体系的教学实践</a:t>
            </a:r>
            <a:endParaRPr lang="zh-CN" altLang="en-US" sz="4000"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2221565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CN" altLang="en-US" b="1" dirty="0" smtClean="0">
                <a:solidFill>
                  <a:srgbClr val="FFFF00"/>
                </a:solidFill>
                <a:latin typeface="宋体" charset="-122"/>
              </a:rPr>
              <a:t>实验心理学课程</a:t>
            </a:r>
            <a:r>
              <a:rPr lang="zh-CN" altLang="en-US" b="1" dirty="0">
                <a:solidFill>
                  <a:srgbClr val="FFFF00"/>
                </a:solidFill>
                <a:latin typeface="宋体" charset="-122"/>
              </a:rPr>
              <a:t>设置</a:t>
            </a:r>
            <a:endParaRPr lang="zh-CN" altLang="en-US" b="1" dirty="0" smtClean="0">
              <a:solidFill>
                <a:srgbClr val="FFFF00"/>
              </a:solidFill>
              <a:latin typeface="宋体" charset="-122"/>
            </a:endParaRPr>
          </a:p>
        </p:txBody>
      </p:sp>
      <p:sp>
        <p:nvSpPr>
          <p:cNvPr id="5123" name="Rectangle 3"/>
          <p:cNvSpPr>
            <a:spLocks noGrp="1" noChangeArrowheads="1"/>
          </p:cNvSpPr>
          <p:nvPr>
            <p:ph type="body" idx="1"/>
          </p:nvPr>
        </p:nvSpPr>
        <p:spPr>
          <a:xfrm>
            <a:off x="539552" y="1700808"/>
            <a:ext cx="8064896" cy="4852392"/>
          </a:xfrm>
        </p:spPr>
        <p:txBody>
          <a:bodyPr>
            <a:normAutofit lnSpcReduction="10000"/>
          </a:bodyPr>
          <a:lstStyle/>
          <a:p>
            <a:pPr algn="just" eaLnBrk="1" hangingPunct="1">
              <a:lnSpc>
                <a:spcPct val="80000"/>
              </a:lnSpc>
            </a:pPr>
            <a:r>
              <a:rPr lang="zh-CN" altLang="en-US" sz="2800" b="1" dirty="0" smtClean="0">
                <a:solidFill>
                  <a:srgbClr val="0000FF"/>
                </a:solidFill>
              </a:rPr>
              <a:t>实验心理学--包括 </a:t>
            </a:r>
          </a:p>
          <a:p>
            <a:pPr lvl="1" algn="just" eaLnBrk="1" hangingPunct="1">
              <a:lnSpc>
                <a:spcPct val="80000"/>
              </a:lnSpc>
            </a:pPr>
            <a:r>
              <a:rPr lang="zh-CN" altLang="en-US" sz="2400" b="1" dirty="0" smtClean="0">
                <a:solidFill>
                  <a:srgbClr val="0000FF"/>
                </a:solidFill>
              </a:rPr>
              <a:t>实验心理学理论（3学时）</a:t>
            </a:r>
          </a:p>
          <a:p>
            <a:pPr lvl="1" algn="just" eaLnBrk="1" hangingPunct="1">
              <a:lnSpc>
                <a:spcPct val="80000"/>
              </a:lnSpc>
            </a:pPr>
            <a:r>
              <a:rPr lang="zh-CN" altLang="en-US" sz="2400" b="1" dirty="0" smtClean="0">
                <a:solidFill>
                  <a:srgbClr val="0000FF"/>
                </a:solidFill>
              </a:rPr>
              <a:t>实验心理学实验（</a:t>
            </a:r>
            <a:r>
              <a:rPr lang="en-US" altLang="zh-CN" sz="2400" b="1" dirty="0" smtClean="0">
                <a:solidFill>
                  <a:srgbClr val="0000FF"/>
                </a:solidFill>
              </a:rPr>
              <a:t>2</a:t>
            </a:r>
            <a:r>
              <a:rPr lang="zh-CN" altLang="en-US" sz="2400" b="1" dirty="0" smtClean="0">
                <a:solidFill>
                  <a:srgbClr val="0000FF"/>
                </a:solidFill>
              </a:rPr>
              <a:t>学时）、</a:t>
            </a:r>
            <a:endParaRPr lang="en-US" altLang="zh-CN" sz="2400" b="1" dirty="0" smtClean="0">
              <a:solidFill>
                <a:srgbClr val="0000FF"/>
              </a:solidFill>
            </a:endParaRPr>
          </a:p>
          <a:p>
            <a:pPr lvl="2" algn="just">
              <a:lnSpc>
                <a:spcPct val="80000"/>
              </a:lnSpc>
            </a:pPr>
            <a:r>
              <a:rPr lang="en-US" altLang="zh-CN" b="1" dirty="0" smtClean="0">
                <a:solidFill>
                  <a:srgbClr val="0000FF"/>
                </a:solidFill>
              </a:rPr>
              <a:t>3+2</a:t>
            </a:r>
            <a:r>
              <a:rPr lang="zh-CN" altLang="en-US" b="1" dirty="0" smtClean="0">
                <a:solidFill>
                  <a:srgbClr val="0000FF"/>
                </a:solidFill>
              </a:rPr>
              <a:t>教学模式：两门课程总共</a:t>
            </a:r>
            <a:r>
              <a:rPr lang="en-US" altLang="zh-CN" b="1" dirty="0" smtClean="0">
                <a:solidFill>
                  <a:srgbClr val="0000FF"/>
                </a:solidFill>
              </a:rPr>
              <a:t>3+2</a:t>
            </a:r>
            <a:r>
              <a:rPr lang="zh-CN" altLang="en-US" b="1" dirty="0" smtClean="0">
                <a:solidFill>
                  <a:srgbClr val="0000FF"/>
                </a:solidFill>
              </a:rPr>
              <a:t>学时</a:t>
            </a:r>
            <a:r>
              <a:rPr lang="en-US" altLang="zh-CN" b="1" dirty="0" smtClean="0">
                <a:solidFill>
                  <a:srgbClr val="0000FF"/>
                </a:solidFill>
              </a:rPr>
              <a:t>/</a:t>
            </a:r>
            <a:r>
              <a:rPr lang="zh-CN" altLang="en-US" b="1" dirty="0" smtClean="0">
                <a:solidFill>
                  <a:srgbClr val="0000FF"/>
                </a:solidFill>
              </a:rPr>
              <a:t>周</a:t>
            </a:r>
            <a:endParaRPr lang="en-US" altLang="zh-CN" b="1" dirty="0" smtClean="0">
              <a:solidFill>
                <a:srgbClr val="0000FF"/>
              </a:solidFill>
            </a:endParaRPr>
          </a:p>
          <a:p>
            <a:pPr marL="553720" lvl="2" algn="just">
              <a:lnSpc>
                <a:spcPct val="80000"/>
              </a:lnSpc>
            </a:pPr>
            <a:r>
              <a:rPr lang="zh-CN" altLang="en-US" b="1" dirty="0">
                <a:solidFill>
                  <a:srgbClr val="0000FF"/>
                </a:solidFill>
              </a:rPr>
              <a:t>心理学高级实验技术（选修，</a:t>
            </a:r>
            <a:r>
              <a:rPr lang="en-US" altLang="zh-CN" b="1" dirty="0">
                <a:solidFill>
                  <a:srgbClr val="0000FF"/>
                </a:solidFill>
              </a:rPr>
              <a:t>2</a:t>
            </a:r>
            <a:r>
              <a:rPr lang="zh-CN" altLang="en-US" b="1" dirty="0">
                <a:solidFill>
                  <a:srgbClr val="0000FF"/>
                </a:solidFill>
              </a:rPr>
              <a:t>课时）</a:t>
            </a:r>
            <a:endParaRPr lang="en-US" altLang="zh-CN" b="1" dirty="0">
              <a:solidFill>
                <a:srgbClr val="0000FF"/>
              </a:solidFill>
            </a:endParaRPr>
          </a:p>
          <a:p>
            <a:pPr algn="just" eaLnBrk="1" hangingPunct="1">
              <a:lnSpc>
                <a:spcPct val="80000"/>
              </a:lnSpc>
            </a:pPr>
            <a:r>
              <a:rPr lang="zh-CN" altLang="en-US" sz="2400" b="1" dirty="0" smtClean="0">
                <a:solidFill>
                  <a:srgbClr val="0000FF"/>
                </a:solidFill>
              </a:rPr>
              <a:t>实验心理学理论</a:t>
            </a:r>
            <a:endParaRPr lang="en-US" altLang="zh-CN" sz="2400" b="1" dirty="0" smtClean="0">
              <a:solidFill>
                <a:srgbClr val="0000FF"/>
              </a:solidFill>
            </a:endParaRPr>
          </a:p>
          <a:p>
            <a:pPr lvl="1" algn="just">
              <a:lnSpc>
                <a:spcPct val="80000"/>
              </a:lnSpc>
            </a:pPr>
            <a:r>
              <a:rPr lang="zh-CN" altLang="en-US" sz="2400" b="1" dirty="0" smtClean="0">
                <a:solidFill>
                  <a:srgbClr val="0000FF"/>
                </a:solidFill>
              </a:rPr>
              <a:t>课堂教学：实验心理学理论、设计方法与技术以及不同领域的实验研究 </a:t>
            </a:r>
            <a:endParaRPr lang="en-US" altLang="zh-CN" sz="2400" b="1" dirty="0" smtClean="0">
              <a:solidFill>
                <a:srgbClr val="0000FF"/>
              </a:solidFill>
            </a:endParaRPr>
          </a:p>
          <a:p>
            <a:pPr lvl="1" algn="just">
              <a:lnSpc>
                <a:spcPct val="80000"/>
              </a:lnSpc>
            </a:pPr>
            <a:r>
              <a:rPr lang="zh-CN" altLang="en-US" sz="2400" b="1" dirty="0" smtClean="0">
                <a:solidFill>
                  <a:srgbClr val="0000FF"/>
                </a:solidFill>
              </a:rPr>
              <a:t>学期和学年实验设计作业</a:t>
            </a:r>
            <a:endParaRPr lang="en-US" altLang="zh-CN" sz="2400" b="1" dirty="0" smtClean="0">
              <a:solidFill>
                <a:srgbClr val="0000FF"/>
              </a:solidFill>
            </a:endParaRPr>
          </a:p>
          <a:p>
            <a:pPr lvl="1" algn="just">
              <a:lnSpc>
                <a:spcPct val="80000"/>
              </a:lnSpc>
            </a:pPr>
            <a:r>
              <a:rPr lang="zh-CN" altLang="en-US" sz="2400" b="1" dirty="0" smtClean="0">
                <a:solidFill>
                  <a:srgbClr val="0000FF"/>
                </a:solidFill>
              </a:rPr>
              <a:t>平时作业（</a:t>
            </a:r>
            <a:r>
              <a:rPr lang="en-US" altLang="zh-CN" sz="2400" b="1" dirty="0" smtClean="0">
                <a:solidFill>
                  <a:srgbClr val="0000FF"/>
                </a:solidFill>
              </a:rPr>
              <a:t>1</a:t>
            </a:r>
            <a:r>
              <a:rPr lang="zh-CN" altLang="en-US" sz="2400" b="1" dirty="0" smtClean="0">
                <a:solidFill>
                  <a:srgbClr val="0000FF"/>
                </a:solidFill>
              </a:rPr>
              <a:t>实验报告</a:t>
            </a:r>
            <a:r>
              <a:rPr lang="en-US" altLang="zh-CN" sz="2400" b="1" dirty="0" smtClean="0">
                <a:solidFill>
                  <a:srgbClr val="0000FF"/>
                </a:solidFill>
              </a:rPr>
              <a:t>——2-3</a:t>
            </a:r>
            <a:r>
              <a:rPr lang="zh-CN" altLang="en-US" sz="2400" b="1" dirty="0" smtClean="0">
                <a:solidFill>
                  <a:srgbClr val="0000FF"/>
                </a:solidFill>
              </a:rPr>
              <a:t>个开放的</a:t>
            </a:r>
            <a:r>
              <a:rPr lang="en-US" altLang="zh-CN" sz="2400" b="1" dirty="0" smtClean="0">
                <a:solidFill>
                  <a:srgbClr val="0000FF"/>
                </a:solidFill>
              </a:rPr>
              <a:t>PPT</a:t>
            </a:r>
            <a:r>
              <a:rPr lang="zh-CN" altLang="en-US" sz="2400" b="1" dirty="0" smtClean="0">
                <a:solidFill>
                  <a:srgbClr val="0000FF"/>
                </a:solidFill>
              </a:rPr>
              <a:t>作业）</a:t>
            </a:r>
            <a:endParaRPr lang="en-US" altLang="zh-CN" sz="2400" b="1" dirty="0" smtClean="0">
              <a:solidFill>
                <a:srgbClr val="0000FF"/>
              </a:solidFill>
            </a:endParaRPr>
          </a:p>
          <a:p>
            <a:pPr lvl="1" algn="just">
              <a:lnSpc>
                <a:spcPct val="80000"/>
              </a:lnSpc>
            </a:pPr>
            <a:r>
              <a:rPr lang="zh-CN" altLang="en-US" sz="2400" b="1" dirty="0" smtClean="0">
                <a:solidFill>
                  <a:srgbClr val="0000FF"/>
                </a:solidFill>
              </a:rPr>
              <a:t>考核方式平时（</a:t>
            </a:r>
            <a:r>
              <a:rPr lang="en-US" altLang="zh-CN" sz="2400" b="1" dirty="0">
                <a:solidFill>
                  <a:srgbClr val="0000FF"/>
                </a:solidFill>
              </a:rPr>
              <a:t>40%</a:t>
            </a:r>
            <a:r>
              <a:rPr lang="zh-CN" altLang="en-US" sz="2400" b="1" dirty="0">
                <a:solidFill>
                  <a:srgbClr val="0000FF"/>
                </a:solidFill>
              </a:rPr>
              <a:t>） + 期末考试（</a:t>
            </a:r>
            <a:r>
              <a:rPr lang="en-US" altLang="zh-CN" sz="2400" b="1" dirty="0">
                <a:solidFill>
                  <a:srgbClr val="0000FF"/>
                </a:solidFill>
              </a:rPr>
              <a:t>60%</a:t>
            </a:r>
            <a:r>
              <a:rPr lang="zh-CN" altLang="en-US" sz="2400" b="1" dirty="0" smtClean="0">
                <a:solidFill>
                  <a:srgbClr val="0000FF"/>
                </a:solidFill>
              </a:rPr>
              <a:t>），比例可调节</a:t>
            </a:r>
            <a:endParaRPr lang="en-US" altLang="zh-CN" sz="2200" b="1" dirty="0" smtClean="0">
              <a:solidFill>
                <a:srgbClr val="0000FF"/>
              </a:solidFill>
            </a:endParaRPr>
          </a:p>
          <a:p>
            <a:pPr algn="just" eaLnBrk="1" hangingPunct="1">
              <a:lnSpc>
                <a:spcPct val="80000"/>
              </a:lnSpc>
            </a:pPr>
            <a:r>
              <a:rPr lang="zh-CN" altLang="en-US" sz="2400" b="1" dirty="0" smtClean="0">
                <a:solidFill>
                  <a:srgbClr val="0000FF"/>
                </a:solidFill>
              </a:rPr>
              <a:t>《实验心理学实验》课程开设方式 （一学年课程）</a:t>
            </a:r>
          </a:p>
          <a:p>
            <a:pPr lvl="1" eaLnBrk="1" hangingPunct="1">
              <a:lnSpc>
                <a:spcPct val="80000"/>
              </a:lnSpc>
            </a:pPr>
            <a:r>
              <a:rPr lang="zh-CN" altLang="en-US" sz="2000" b="1" dirty="0" smtClean="0">
                <a:solidFill>
                  <a:srgbClr val="0000FF"/>
                </a:solidFill>
              </a:rPr>
              <a:t>实验室条件限制：分组开设</a:t>
            </a:r>
          </a:p>
          <a:p>
            <a:pPr lvl="1" eaLnBrk="1" hangingPunct="1">
              <a:lnSpc>
                <a:spcPct val="80000"/>
              </a:lnSpc>
            </a:pPr>
            <a:r>
              <a:rPr lang="zh-CN" altLang="en-US" sz="2000" b="1" dirty="0" smtClean="0">
                <a:solidFill>
                  <a:srgbClr val="0000FF"/>
                </a:solidFill>
              </a:rPr>
              <a:t>课程考核：平时实验作业</a:t>
            </a:r>
            <a:r>
              <a:rPr lang="en-US" altLang="zh-CN" sz="2000" b="1" dirty="0" smtClean="0">
                <a:solidFill>
                  <a:srgbClr val="0000FF"/>
                </a:solidFill>
              </a:rPr>
              <a:t>+</a:t>
            </a:r>
            <a:r>
              <a:rPr lang="zh-CN" altLang="en-US" sz="2000" b="1" dirty="0" smtClean="0">
                <a:solidFill>
                  <a:srgbClr val="0000FF"/>
                </a:solidFill>
              </a:rPr>
              <a:t>期末设计+出勤情况</a:t>
            </a:r>
          </a:p>
        </p:txBody>
      </p:sp>
    </p:spTree>
    <p:custDataLst>
      <p:tags r:id="rId1"/>
    </p:custDataLst>
    <p:extLst>
      <p:ext uri="{BB962C8B-B14F-4D97-AF65-F5344CB8AC3E}">
        <p14:creationId xmlns:p14="http://schemas.microsoft.com/office/powerpoint/2010/main" val="1243515451"/>
      </p:ext>
    </p:extLst>
  </p:cSld>
  <p:clrMapOvr>
    <a:masterClrMapping/>
  </p:clrMapOvr>
  <p:transition advTm="57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wipe(left)">
                                      <p:cBhvr>
                                        <p:cTn id="10" dur="500"/>
                                        <p:tgtEl>
                                          <p:spTgt spid="512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wipe(left)">
                                      <p:cBhvr>
                                        <p:cTn id="13" dur="500"/>
                                        <p:tgtEl>
                                          <p:spTgt spid="512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wipe(left)">
                                      <p:cBhvr>
                                        <p:cTn id="16" dur="500"/>
                                        <p:tgtEl>
                                          <p:spTgt spid="512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wipe(left)">
                                      <p:cBhvr>
                                        <p:cTn id="19" dur="500"/>
                                        <p:tgtEl>
                                          <p:spTgt spid="512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123">
                                            <p:txEl>
                                              <p:pRg st="5" end="5"/>
                                            </p:txEl>
                                          </p:spTgt>
                                        </p:tgtEl>
                                        <p:attrNameLst>
                                          <p:attrName>style.visibility</p:attrName>
                                        </p:attrNameLst>
                                      </p:cBhvr>
                                      <p:to>
                                        <p:strVal val="visible"/>
                                      </p:to>
                                    </p:set>
                                    <p:animEffect transition="in" filter="wipe(left)">
                                      <p:cBhvr>
                                        <p:cTn id="24" dur="500"/>
                                        <p:tgtEl>
                                          <p:spTgt spid="512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5123">
                                            <p:txEl>
                                              <p:pRg st="6" end="6"/>
                                            </p:txEl>
                                          </p:spTgt>
                                        </p:tgtEl>
                                        <p:attrNameLst>
                                          <p:attrName>style.visibility</p:attrName>
                                        </p:attrNameLst>
                                      </p:cBhvr>
                                      <p:to>
                                        <p:strVal val="visible"/>
                                      </p:to>
                                    </p:set>
                                    <p:animEffect transition="in" filter="wipe(left)">
                                      <p:cBhvr>
                                        <p:cTn id="27" dur="500"/>
                                        <p:tgtEl>
                                          <p:spTgt spid="5123">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123">
                                            <p:txEl>
                                              <p:pRg st="7" end="7"/>
                                            </p:txEl>
                                          </p:spTgt>
                                        </p:tgtEl>
                                        <p:attrNameLst>
                                          <p:attrName>style.visibility</p:attrName>
                                        </p:attrNameLst>
                                      </p:cBhvr>
                                      <p:to>
                                        <p:strVal val="visible"/>
                                      </p:to>
                                    </p:set>
                                    <p:animEffect transition="in" filter="wipe(left)">
                                      <p:cBhvr>
                                        <p:cTn id="30" dur="500"/>
                                        <p:tgtEl>
                                          <p:spTgt spid="5123">
                                            <p:txEl>
                                              <p:pRg st="7" end="7"/>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123">
                                            <p:txEl>
                                              <p:pRg st="8" end="8"/>
                                            </p:txEl>
                                          </p:spTgt>
                                        </p:tgtEl>
                                        <p:attrNameLst>
                                          <p:attrName>style.visibility</p:attrName>
                                        </p:attrNameLst>
                                      </p:cBhvr>
                                      <p:to>
                                        <p:strVal val="visible"/>
                                      </p:to>
                                    </p:set>
                                    <p:animEffect transition="in" filter="wipe(left)">
                                      <p:cBhvr>
                                        <p:cTn id="33" dur="500"/>
                                        <p:tgtEl>
                                          <p:spTgt spid="5123">
                                            <p:txEl>
                                              <p:pRg st="8" end="8"/>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5123">
                                            <p:txEl>
                                              <p:pRg st="9" end="9"/>
                                            </p:txEl>
                                          </p:spTgt>
                                        </p:tgtEl>
                                        <p:attrNameLst>
                                          <p:attrName>style.visibility</p:attrName>
                                        </p:attrNameLst>
                                      </p:cBhvr>
                                      <p:to>
                                        <p:strVal val="visible"/>
                                      </p:to>
                                    </p:set>
                                    <p:animEffect transition="in" filter="wipe(left)">
                                      <p:cBhvr>
                                        <p:cTn id="36" dur="500"/>
                                        <p:tgtEl>
                                          <p:spTgt spid="512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5123">
                                            <p:txEl>
                                              <p:pRg st="10" end="10"/>
                                            </p:txEl>
                                          </p:spTgt>
                                        </p:tgtEl>
                                        <p:attrNameLst>
                                          <p:attrName>style.visibility</p:attrName>
                                        </p:attrNameLst>
                                      </p:cBhvr>
                                      <p:to>
                                        <p:strVal val="visible"/>
                                      </p:to>
                                    </p:set>
                                    <p:animEffect transition="in" filter="wipe(left)">
                                      <p:cBhvr>
                                        <p:cTn id="41" dur="500"/>
                                        <p:tgtEl>
                                          <p:spTgt spid="5123">
                                            <p:txEl>
                                              <p:pRg st="10" end="10"/>
                                            </p:txEl>
                                          </p:spTgt>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5123">
                                            <p:txEl>
                                              <p:pRg st="11" end="11"/>
                                            </p:txEl>
                                          </p:spTgt>
                                        </p:tgtEl>
                                        <p:attrNameLst>
                                          <p:attrName>style.visibility</p:attrName>
                                        </p:attrNameLst>
                                      </p:cBhvr>
                                      <p:to>
                                        <p:strVal val="visible"/>
                                      </p:to>
                                    </p:set>
                                    <p:animEffect transition="in" filter="wipe(left)">
                                      <p:cBhvr>
                                        <p:cTn id="44" dur="500"/>
                                        <p:tgtEl>
                                          <p:spTgt spid="5123">
                                            <p:txEl>
                                              <p:pRg st="11" end="11"/>
                                            </p:tx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5123">
                                            <p:txEl>
                                              <p:pRg st="12" end="12"/>
                                            </p:txEl>
                                          </p:spTgt>
                                        </p:tgtEl>
                                        <p:attrNameLst>
                                          <p:attrName>style.visibility</p:attrName>
                                        </p:attrNameLst>
                                      </p:cBhvr>
                                      <p:to>
                                        <p:strVal val="visible"/>
                                      </p:to>
                                    </p:set>
                                    <p:animEffect transition="in" filter="wipe(left)">
                                      <p:cBhvr>
                                        <p:cTn id="47" dur="500"/>
                                        <p:tgtEl>
                                          <p:spTgt spid="512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71600" y="260648"/>
            <a:ext cx="7569200" cy="1373187"/>
          </a:xfrm>
        </p:spPr>
        <p:txBody>
          <a:bodyPr/>
          <a:lstStyle/>
          <a:p>
            <a:pPr eaLnBrk="1" hangingPunct="1"/>
            <a:r>
              <a:rPr lang="zh-CN" altLang="en-US" b="1" smtClean="0">
                <a:solidFill>
                  <a:srgbClr val="FFFF00"/>
                </a:solidFill>
              </a:rPr>
              <a:t>教学大纲的依据 </a:t>
            </a:r>
          </a:p>
        </p:txBody>
      </p:sp>
      <p:sp>
        <p:nvSpPr>
          <p:cNvPr id="321539" name="Rectangle 3"/>
          <p:cNvSpPr>
            <a:spLocks noGrp="1" noChangeArrowheads="1"/>
          </p:cNvSpPr>
          <p:nvPr>
            <p:ph type="body" idx="1"/>
          </p:nvPr>
        </p:nvSpPr>
        <p:spPr>
          <a:xfrm>
            <a:off x="685800" y="1989138"/>
            <a:ext cx="7772400" cy="4564062"/>
          </a:xfrm>
        </p:spPr>
        <p:txBody>
          <a:bodyPr>
            <a:normAutofit/>
          </a:bodyPr>
          <a:lstStyle/>
          <a:p>
            <a:pPr marL="609600" indent="-609600" eaLnBrk="1" hangingPunct="1">
              <a:lnSpc>
                <a:spcPct val="90000"/>
              </a:lnSpc>
            </a:pPr>
            <a:r>
              <a:rPr lang="zh-CN" altLang="en-US" sz="2800" b="1" dirty="0" smtClean="0">
                <a:solidFill>
                  <a:srgbClr val="FF0000"/>
                </a:solidFill>
              </a:rPr>
              <a:t>教育部对心理学理科基础与应用研究人才的培养要求；</a:t>
            </a:r>
            <a:endParaRPr lang="en-US" altLang="zh-CN" sz="2800" b="1" dirty="0" smtClean="0">
              <a:solidFill>
                <a:srgbClr val="FF0000"/>
              </a:solidFill>
            </a:endParaRPr>
          </a:p>
          <a:p>
            <a:pPr marL="609600" indent="-609600" eaLnBrk="1" hangingPunct="1">
              <a:lnSpc>
                <a:spcPct val="90000"/>
              </a:lnSpc>
            </a:pPr>
            <a:r>
              <a:rPr lang="zh-CN" altLang="en-US" sz="2800" b="1" dirty="0" smtClean="0">
                <a:solidFill>
                  <a:srgbClr val="FF0000"/>
                </a:solidFill>
              </a:rPr>
              <a:t>研究生考试大纲</a:t>
            </a:r>
            <a:r>
              <a:rPr lang="en-US" altLang="zh-CN" sz="2800" b="1" dirty="0" smtClean="0">
                <a:solidFill>
                  <a:srgbClr val="FF0000"/>
                </a:solidFill>
              </a:rPr>
              <a:t>《</a:t>
            </a:r>
            <a:r>
              <a:rPr lang="zh-CN" altLang="en-US" sz="2800" b="1" dirty="0" smtClean="0">
                <a:solidFill>
                  <a:srgbClr val="FF0000"/>
                </a:solidFill>
              </a:rPr>
              <a:t>实验心理学</a:t>
            </a:r>
            <a:r>
              <a:rPr lang="en-US" altLang="zh-CN" sz="2800" b="1" dirty="0" smtClean="0">
                <a:solidFill>
                  <a:srgbClr val="FF0000"/>
                </a:solidFill>
              </a:rPr>
              <a:t>》</a:t>
            </a:r>
            <a:r>
              <a:rPr lang="zh-CN" altLang="en-US" sz="2800" b="1" dirty="0" smtClean="0">
                <a:solidFill>
                  <a:srgbClr val="FF0000"/>
                </a:solidFill>
              </a:rPr>
              <a:t>的基本要求；</a:t>
            </a:r>
          </a:p>
          <a:p>
            <a:pPr marL="609600" indent="-609600" eaLnBrk="1" hangingPunct="1">
              <a:lnSpc>
                <a:spcPct val="90000"/>
              </a:lnSpc>
            </a:pPr>
            <a:r>
              <a:rPr lang="zh-CN" altLang="en-US" sz="2800" b="1" dirty="0" smtClean="0">
                <a:solidFill>
                  <a:srgbClr val="FF0000"/>
                </a:solidFill>
              </a:rPr>
              <a:t>培养科学研究精神和科研能力的要求</a:t>
            </a:r>
          </a:p>
          <a:p>
            <a:pPr marL="609600" indent="-609600" eaLnBrk="1" hangingPunct="1">
              <a:lnSpc>
                <a:spcPct val="90000"/>
              </a:lnSpc>
            </a:pPr>
            <a:r>
              <a:rPr lang="zh-CN" altLang="en-US" sz="2800" b="1" dirty="0" smtClean="0">
                <a:solidFill>
                  <a:srgbClr val="FF0000"/>
                </a:solidFill>
              </a:rPr>
              <a:t>实验方法在心理学基础与应用研究中的应用</a:t>
            </a:r>
          </a:p>
          <a:p>
            <a:pPr marL="609600" indent="-609600" eaLnBrk="1" hangingPunct="1">
              <a:lnSpc>
                <a:spcPct val="90000"/>
              </a:lnSpc>
            </a:pPr>
            <a:r>
              <a:rPr lang="zh-CN" altLang="en-US" sz="2800" b="1" dirty="0" smtClean="0">
                <a:solidFill>
                  <a:srgbClr val="FF0000"/>
                </a:solidFill>
              </a:rPr>
              <a:t>现代心理学实验研究技术的发展</a:t>
            </a:r>
          </a:p>
          <a:p>
            <a:pPr marL="609600" indent="-609600" eaLnBrk="1" hangingPunct="1">
              <a:lnSpc>
                <a:spcPct val="90000"/>
              </a:lnSpc>
            </a:pPr>
            <a:r>
              <a:rPr lang="zh-CN" altLang="en-US" sz="2800" b="1" dirty="0" smtClean="0">
                <a:solidFill>
                  <a:srgbClr val="FF0000"/>
                </a:solidFill>
              </a:rPr>
              <a:t>心理学与计算机科学、生物学、医学、教育学等跨学科领域的研究的需要</a:t>
            </a:r>
          </a:p>
          <a:p>
            <a:pPr marL="609600" indent="-609600" eaLnBrk="1" hangingPunct="1">
              <a:lnSpc>
                <a:spcPct val="90000"/>
              </a:lnSpc>
            </a:pPr>
            <a:r>
              <a:rPr lang="zh-CN" altLang="en-US" sz="2800" b="1" dirty="0" smtClean="0">
                <a:solidFill>
                  <a:srgbClr val="FF0000"/>
                </a:solidFill>
              </a:rPr>
              <a:t>社会对心理学基础研究与应用领域人才的需求</a:t>
            </a:r>
          </a:p>
        </p:txBody>
      </p:sp>
    </p:spTree>
    <p:custDataLst>
      <p:tags r:id="rId1"/>
    </p:custDataLst>
    <p:extLst>
      <p:ext uri="{BB962C8B-B14F-4D97-AF65-F5344CB8AC3E}">
        <p14:creationId xmlns:p14="http://schemas.microsoft.com/office/powerpoint/2010/main" val="2400357339"/>
      </p:ext>
    </p:extLst>
  </p:cSld>
  <p:clrMapOvr>
    <a:masterClrMapping/>
  </p:clrMapOvr>
  <p:transition advTm="40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1539">
                                            <p:txEl>
                                              <p:pRg st="0" end="0"/>
                                            </p:txEl>
                                          </p:spTgt>
                                        </p:tgtEl>
                                        <p:attrNameLst>
                                          <p:attrName>style.visibility</p:attrName>
                                        </p:attrNameLst>
                                      </p:cBhvr>
                                      <p:to>
                                        <p:strVal val="visible"/>
                                      </p:to>
                                    </p:set>
                                    <p:animEffect transition="in" filter="wipe(left)">
                                      <p:cBhvr>
                                        <p:cTn id="7" dur="500"/>
                                        <p:tgtEl>
                                          <p:spTgt spid="321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1539">
                                            <p:txEl>
                                              <p:pRg st="1" end="1"/>
                                            </p:txEl>
                                          </p:spTgt>
                                        </p:tgtEl>
                                        <p:attrNameLst>
                                          <p:attrName>style.visibility</p:attrName>
                                        </p:attrNameLst>
                                      </p:cBhvr>
                                      <p:to>
                                        <p:strVal val="visible"/>
                                      </p:to>
                                    </p:set>
                                    <p:animEffect transition="in" filter="wipe(left)">
                                      <p:cBhvr>
                                        <p:cTn id="12" dur="500"/>
                                        <p:tgtEl>
                                          <p:spTgt spid="3215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39">
                                            <p:txEl>
                                              <p:pRg st="2" end="2"/>
                                            </p:txEl>
                                          </p:spTgt>
                                        </p:tgtEl>
                                        <p:attrNameLst>
                                          <p:attrName>style.visibility</p:attrName>
                                        </p:attrNameLst>
                                      </p:cBhvr>
                                      <p:to>
                                        <p:strVal val="visible"/>
                                      </p:to>
                                    </p:set>
                                    <p:animEffect transition="in" filter="wipe(left)">
                                      <p:cBhvr>
                                        <p:cTn id="17" dur="500"/>
                                        <p:tgtEl>
                                          <p:spTgt spid="3215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1539">
                                            <p:txEl>
                                              <p:pRg st="3" end="3"/>
                                            </p:txEl>
                                          </p:spTgt>
                                        </p:tgtEl>
                                        <p:attrNameLst>
                                          <p:attrName>style.visibility</p:attrName>
                                        </p:attrNameLst>
                                      </p:cBhvr>
                                      <p:to>
                                        <p:strVal val="visible"/>
                                      </p:to>
                                    </p:set>
                                    <p:animEffect transition="in" filter="wipe(left)">
                                      <p:cBhvr>
                                        <p:cTn id="22" dur="500"/>
                                        <p:tgtEl>
                                          <p:spTgt spid="3215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1539">
                                            <p:txEl>
                                              <p:pRg st="4" end="4"/>
                                            </p:txEl>
                                          </p:spTgt>
                                        </p:tgtEl>
                                        <p:attrNameLst>
                                          <p:attrName>style.visibility</p:attrName>
                                        </p:attrNameLst>
                                      </p:cBhvr>
                                      <p:to>
                                        <p:strVal val="visible"/>
                                      </p:to>
                                    </p:set>
                                    <p:animEffect transition="in" filter="wipe(left)">
                                      <p:cBhvr>
                                        <p:cTn id="27" dur="500"/>
                                        <p:tgtEl>
                                          <p:spTgt spid="3215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1539">
                                            <p:txEl>
                                              <p:pRg st="5" end="5"/>
                                            </p:txEl>
                                          </p:spTgt>
                                        </p:tgtEl>
                                        <p:attrNameLst>
                                          <p:attrName>style.visibility</p:attrName>
                                        </p:attrNameLst>
                                      </p:cBhvr>
                                      <p:to>
                                        <p:strVal val="visible"/>
                                      </p:to>
                                    </p:set>
                                    <p:animEffect transition="in" filter="wipe(left)">
                                      <p:cBhvr>
                                        <p:cTn id="32" dur="500"/>
                                        <p:tgtEl>
                                          <p:spTgt spid="32153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1539">
                                            <p:txEl>
                                              <p:pRg st="6" end="6"/>
                                            </p:txEl>
                                          </p:spTgt>
                                        </p:tgtEl>
                                        <p:attrNameLst>
                                          <p:attrName>style.visibility</p:attrName>
                                        </p:attrNameLst>
                                      </p:cBhvr>
                                      <p:to>
                                        <p:strVal val="visible"/>
                                      </p:to>
                                    </p:set>
                                    <p:animEffect transition="in" filter="wipe(left)">
                                      <p:cBhvr>
                                        <p:cTn id="37" dur="500"/>
                                        <p:tgtEl>
                                          <p:spTgt spid="3215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3568" y="260648"/>
            <a:ext cx="7569200" cy="1373187"/>
          </a:xfrm>
        </p:spPr>
        <p:txBody>
          <a:bodyPr/>
          <a:lstStyle/>
          <a:p>
            <a:pPr eaLnBrk="1" hangingPunct="1"/>
            <a:r>
              <a:rPr lang="zh-CN" altLang="en-US" b="1" dirty="0" smtClean="0">
                <a:solidFill>
                  <a:srgbClr val="FFFF00"/>
                </a:solidFill>
              </a:rPr>
              <a:t>实验心理学教学提纲</a:t>
            </a:r>
          </a:p>
        </p:txBody>
      </p:sp>
      <p:sp>
        <p:nvSpPr>
          <p:cNvPr id="43011" name="Rectangle 3"/>
          <p:cNvSpPr>
            <a:spLocks noGrp="1" noChangeArrowheads="1"/>
          </p:cNvSpPr>
          <p:nvPr>
            <p:ph type="body" idx="1"/>
          </p:nvPr>
        </p:nvSpPr>
        <p:spPr>
          <a:xfrm>
            <a:off x="685800" y="1989138"/>
            <a:ext cx="7772400" cy="4564062"/>
          </a:xfrm>
        </p:spPr>
        <p:txBody>
          <a:bodyPr>
            <a:normAutofit fontScale="92500"/>
          </a:bodyPr>
          <a:lstStyle/>
          <a:p>
            <a:pPr algn="just" eaLnBrk="1" hangingPunct="1">
              <a:lnSpc>
                <a:spcPct val="90000"/>
              </a:lnSpc>
            </a:pPr>
            <a:r>
              <a:rPr lang="zh-CN" altLang="en-US" sz="3200" b="1" dirty="0" smtClean="0">
                <a:solidFill>
                  <a:srgbClr val="0000FF"/>
                </a:solidFill>
              </a:rPr>
              <a:t>《实验心理学》的主要教学内容：</a:t>
            </a:r>
          </a:p>
          <a:p>
            <a:pPr lvl="1" algn="just" eaLnBrk="1" hangingPunct="1">
              <a:lnSpc>
                <a:spcPct val="90000"/>
              </a:lnSpc>
            </a:pPr>
            <a:r>
              <a:rPr lang="zh-CN" altLang="en-US" sz="3200" b="1" dirty="0" smtClean="0">
                <a:solidFill>
                  <a:srgbClr val="0000FF"/>
                </a:solidFill>
              </a:rPr>
              <a:t>实验心理学的基本概念</a:t>
            </a:r>
          </a:p>
          <a:p>
            <a:pPr lvl="1" algn="just" eaLnBrk="1" hangingPunct="1">
              <a:lnSpc>
                <a:spcPct val="90000"/>
              </a:lnSpc>
            </a:pPr>
            <a:r>
              <a:rPr lang="zh-CN" altLang="en-US" sz="3200" b="1" dirty="0" smtClean="0">
                <a:solidFill>
                  <a:srgbClr val="0000FF"/>
                </a:solidFill>
              </a:rPr>
              <a:t>实验设计方法</a:t>
            </a:r>
          </a:p>
          <a:p>
            <a:pPr lvl="1" algn="just" eaLnBrk="1" hangingPunct="1">
              <a:lnSpc>
                <a:spcPct val="90000"/>
              </a:lnSpc>
            </a:pPr>
            <a:r>
              <a:rPr lang="zh-CN" altLang="en-US" sz="3200" b="1" dirty="0" smtClean="0">
                <a:solidFill>
                  <a:srgbClr val="0000FF"/>
                </a:solidFill>
              </a:rPr>
              <a:t>反应时方法</a:t>
            </a:r>
          </a:p>
          <a:p>
            <a:pPr lvl="1" algn="just" eaLnBrk="1" hangingPunct="1">
              <a:lnSpc>
                <a:spcPct val="90000"/>
              </a:lnSpc>
            </a:pPr>
            <a:r>
              <a:rPr lang="zh-CN" altLang="en-US" sz="3200" b="1" dirty="0" smtClean="0">
                <a:solidFill>
                  <a:srgbClr val="0000FF"/>
                </a:solidFill>
              </a:rPr>
              <a:t>传统心理物理法</a:t>
            </a:r>
          </a:p>
          <a:p>
            <a:pPr lvl="1" algn="just" eaLnBrk="1" hangingPunct="1">
              <a:lnSpc>
                <a:spcPct val="90000"/>
              </a:lnSpc>
            </a:pPr>
            <a:r>
              <a:rPr lang="zh-CN" altLang="en-US" sz="3200" b="1" dirty="0" smtClean="0">
                <a:solidFill>
                  <a:srgbClr val="0000FF"/>
                </a:solidFill>
              </a:rPr>
              <a:t>现代实验心理学研究方法</a:t>
            </a:r>
          </a:p>
          <a:p>
            <a:pPr lvl="1" algn="just">
              <a:lnSpc>
                <a:spcPct val="90000"/>
              </a:lnSpc>
            </a:pPr>
            <a:r>
              <a:rPr lang="zh-CN" altLang="en-US" sz="3200" b="1" dirty="0" smtClean="0">
                <a:solidFill>
                  <a:srgbClr val="0000FF"/>
                </a:solidFill>
              </a:rPr>
              <a:t>视觉、听觉、注意、</a:t>
            </a:r>
            <a:r>
              <a:rPr lang="zh-CN" altLang="en-US" sz="3200" b="1" dirty="0">
                <a:solidFill>
                  <a:srgbClr val="0000FF"/>
                </a:solidFill>
              </a:rPr>
              <a:t>知觉、语言</a:t>
            </a:r>
            <a:r>
              <a:rPr lang="zh-CN" altLang="en-US" sz="3200" b="1" dirty="0" smtClean="0">
                <a:solidFill>
                  <a:srgbClr val="0000FF"/>
                </a:solidFill>
              </a:rPr>
              <a:t>认知、学习与记忆、情绪、人机交互等领域的实验研究的问题、研究方法和控制因素等</a:t>
            </a:r>
          </a:p>
        </p:txBody>
      </p:sp>
    </p:spTree>
    <p:custDataLst>
      <p:tags r:id="rId1"/>
    </p:custDataLst>
    <p:extLst>
      <p:ext uri="{BB962C8B-B14F-4D97-AF65-F5344CB8AC3E}">
        <p14:creationId xmlns:p14="http://schemas.microsoft.com/office/powerpoint/2010/main" val="2983076438"/>
      </p:ext>
    </p:extLst>
  </p:cSld>
  <p:clrMapOvr>
    <a:masterClrMapping/>
  </p:clrMapOvr>
  <p:transition advTm="531"/>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wipe(left)">
                                      <p:cBhvr>
                                        <p:cTn id="7" dur="500"/>
                                        <p:tgtEl>
                                          <p:spTgt spid="4301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3011">
                                            <p:txEl>
                                              <p:pRg st="1" end="1"/>
                                            </p:txEl>
                                          </p:spTgt>
                                        </p:tgtEl>
                                        <p:attrNameLst>
                                          <p:attrName>style.visibility</p:attrName>
                                        </p:attrNameLst>
                                      </p:cBhvr>
                                      <p:to>
                                        <p:strVal val="visible"/>
                                      </p:to>
                                    </p:set>
                                    <p:animEffect transition="in" filter="wipe(left)">
                                      <p:cBhvr>
                                        <p:cTn id="10" dur="500"/>
                                        <p:tgtEl>
                                          <p:spTgt spid="4301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3011">
                                            <p:txEl>
                                              <p:pRg st="2" end="2"/>
                                            </p:txEl>
                                          </p:spTgt>
                                        </p:tgtEl>
                                        <p:attrNameLst>
                                          <p:attrName>style.visibility</p:attrName>
                                        </p:attrNameLst>
                                      </p:cBhvr>
                                      <p:to>
                                        <p:strVal val="visible"/>
                                      </p:to>
                                    </p:set>
                                    <p:animEffect transition="in" filter="wipe(left)">
                                      <p:cBhvr>
                                        <p:cTn id="13" dur="500"/>
                                        <p:tgtEl>
                                          <p:spTgt spid="4301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3011">
                                            <p:txEl>
                                              <p:pRg st="3" end="3"/>
                                            </p:txEl>
                                          </p:spTgt>
                                        </p:tgtEl>
                                        <p:attrNameLst>
                                          <p:attrName>style.visibility</p:attrName>
                                        </p:attrNameLst>
                                      </p:cBhvr>
                                      <p:to>
                                        <p:strVal val="visible"/>
                                      </p:to>
                                    </p:set>
                                    <p:animEffect transition="in" filter="wipe(left)">
                                      <p:cBhvr>
                                        <p:cTn id="16" dur="500"/>
                                        <p:tgtEl>
                                          <p:spTgt spid="4301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3011">
                                            <p:txEl>
                                              <p:pRg st="4" end="4"/>
                                            </p:txEl>
                                          </p:spTgt>
                                        </p:tgtEl>
                                        <p:attrNameLst>
                                          <p:attrName>style.visibility</p:attrName>
                                        </p:attrNameLst>
                                      </p:cBhvr>
                                      <p:to>
                                        <p:strVal val="visible"/>
                                      </p:to>
                                    </p:set>
                                    <p:animEffect transition="in" filter="wipe(left)">
                                      <p:cBhvr>
                                        <p:cTn id="19" dur="500"/>
                                        <p:tgtEl>
                                          <p:spTgt spid="43011">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3011">
                                            <p:txEl>
                                              <p:pRg st="5" end="5"/>
                                            </p:txEl>
                                          </p:spTgt>
                                        </p:tgtEl>
                                        <p:attrNameLst>
                                          <p:attrName>style.visibility</p:attrName>
                                        </p:attrNameLst>
                                      </p:cBhvr>
                                      <p:to>
                                        <p:strVal val="visible"/>
                                      </p:to>
                                    </p:set>
                                    <p:animEffect transition="in" filter="wipe(left)">
                                      <p:cBhvr>
                                        <p:cTn id="22" dur="500"/>
                                        <p:tgtEl>
                                          <p:spTgt spid="43011">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3011">
                                            <p:txEl>
                                              <p:pRg st="6" end="6"/>
                                            </p:txEl>
                                          </p:spTgt>
                                        </p:tgtEl>
                                        <p:attrNameLst>
                                          <p:attrName>style.visibility</p:attrName>
                                        </p:attrNameLst>
                                      </p:cBhvr>
                                      <p:to>
                                        <p:strVal val="visible"/>
                                      </p:to>
                                    </p:set>
                                    <p:animEffect transition="in" filter="wipe(left)">
                                      <p:cBhvr>
                                        <p:cTn id="25" dur="500"/>
                                        <p:tgtEl>
                                          <p:spTgt spid="430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6988"/>
            <a:ext cx="8748712" cy="685800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195" name="AutoShape 5"/>
          <p:cNvSpPr>
            <a:spLocks noChangeArrowheads="1"/>
          </p:cNvSpPr>
          <p:nvPr/>
        </p:nvSpPr>
        <p:spPr bwMode="auto">
          <a:xfrm>
            <a:off x="0" y="-26988"/>
            <a:ext cx="1547813" cy="981076"/>
          </a:xfrm>
          <a:prstGeom prst="wedgeRoundRectCallout">
            <a:avLst>
              <a:gd name="adj1" fmla="val 83745"/>
              <a:gd name="adj2" fmla="val 57931"/>
              <a:gd name="adj3" fmla="val 16667"/>
            </a:avLst>
          </a:prstGeom>
          <a:solidFill>
            <a:schemeClr val="accent1"/>
          </a:solidFill>
          <a:ln w="9525">
            <a:solidFill>
              <a:schemeClr val="tx1"/>
            </a:solidFill>
            <a:miter lim="800000"/>
            <a:headEnd/>
            <a:tailEnd/>
          </a:ln>
        </p:spPr>
        <p:txBody>
          <a:bodyPr/>
          <a:lstStyle/>
          <a:p>
            <a:pPr algn="ctr"/>
            <a:r>
              <a:rPr lang="zh-CN" altLang="en-US" b="1" dirty="0">
                <a:solidFill>
                  <a:srgbClr val="FFFF00"/>
                </a:solidFill>
              </a:rPr>
              <a:t>需要学习和掌握常用实验技术</a:t>
            </a:r>
          </a:p>
        </p:txBody>
      </p:sp>
      <p:sp>
        <p:nvSpPr>
          <p:cNvPr id="8196" name="AutoShape 6"/>
          <p:cNvSpPr>
            <a:spLocks noChangeArrowheads="1"/>
          </p:cNvSpPr>
          <p:nvPr/>
        </p:nvSpPr>
        <p:spPr bwMode="auto">
          <a:xfrm>
            <a:off x="0" y="1098550"/>
            <a:ext cx="1547813" cy="1439863"/>
          </a:xfrm>
          <a:prstGeom prst="wedgeRoundRectCallout">
            <a:avLst>
              <a:gd name="adj1" fmla="val 123745"/>
              <a:gd name="adj2" fmla="val 79769"/>
              <a:gd name="adj3" fmla="val 16667"/>
            </a:avLst>
          </a:prstGeom>
          <a:solidFill>
            <a:schemeClr val="accent1"/>
          </a:solidFill>
          <a:ln w="9525">
            <a:solidFill>
              <a:schemeClr val="tx1"/>
            </a:solidFill>
            <a:miter lim="800000"/>
            <a:headEnd/>
            <a:tailEnd/>
          </a:ln>
        </p:spPr>
        <p:txBody>
          <a:bodyPr/>
          <a:lstStyle/>
          <a:p>
            <a:pPr algn="ctr"/>
            <a:r>
              <a:rPr lang="zh-CN" altLang="en-US" b="1" dirty="0">
                <a:solidFill>
                  <a:srgbClr val="FFFF00"/>
                </a:solidFill>
              </a:rPr>
              <a:t>需要学习和掌握常用实验设计方法、应用及统计分析方法</a:t>
            </a:r>
            <a:endParaRPr lang="en-US" altLang="zh-CN" b="1" dirty="0">
              <a:solidFill>
                <a:srgbClr val="FFFF00"/>
              </a:solidFill>
            </a:endParaRPr>
          </a:p>
        </p:txBody>
      </p:sp>
      <p:sp>
        <p:nvSpPr>
          <p:cNvPr id="8197" name="AutoShape 7"/>
          <p:cNvSpPr>
            <a:spLocks noChangeArrowheads="1"/>
          </p:cNvSpPr>
          <p:nvPr/>
        </p:nvSpPr>
        <p:spPr bwMode="auto">
          <a:xfrm>
            <a:off x="0" y="4625975"/>
            <a:ext cx="1547813" cy="1152525"/>
          </a:xfrm>
          <a:prstGeom prst="wedgeRoundRectCallout">
            <a:avLst>
              <a:gd name="adj1" fmla="val 104769"/>
              <a:gd name="adj2" fmla="val -36917"/>
              <a:gd name="adj3" fmla="val 16667"/>
            </a:avLst>
          </a:prstGeom>
          <a:solidFill>
            <a:schemeClr val="accent1"/>
          </a:solidFill>
          <a:ln w="9525">
            <a:solidFill>
              <a:schemeClr val="tx1"/>
            </a:solidFill>
            <a:miter lim="800000"/>
            <a:headEnd/>
            <a:tailEnd/>
          </a:ln>
        </p:spPr>
        <p:txBody>
          <a:bodyPr/>
          <a:lstStyle/>
          <a:p>
            <a:pPr algn="ctr"/>
            <a:r>
              <a:rPr lang="zh-CN" altLang="en-US" b="1" dirty="0">
                <a:solidFill>
                  <a:srgbClr val="FFFF00"/>
                </a:solidFill>
              </a:rPr>
              <a:t>需要学习和掌握传统心理学实验理论与技术</a:t>
            </a:r>
          </a:p>
        </p:txBody>
      </p:sp>
      <p:sp>
        <p:nvSpPr>
          <p:cNvPr id="8198" name="AutoShape 8"/>
          <p:cNvSpPr>
            <a:spLocks noChangeArrowheads="1"/>
          </p:cNvSpPr>
          <p:nvPr/>
        </p:nvSpPr>
        <p:spPr bwMode="auto">
          <a:xfrm>
            <a:off x="0" y="5994400"/>
            <a:ext cx="2808288" cy="792163"/>
          </a:xfrm>
          <a:prstGeom prst="wedgeRoundRectCallout">
            <a:avLst>
              <a:gd name="adj1" fmla="val 65208"/>
              <a:gd name="adj2" fmla="val -42787"/>
              <a:gd name="adj3" fmla="val 16667"/>
            </a:avLst>
          </a:prstGeom>
          <a:solidFill>
            <a:schemeClr val="accent1"/>
          </a:solidFill>
          <a:ln w="9525">
            <a:solidFill>
              <a:schemeClr val="tx1"/>
            </a:solidFill>
            <a:miter lim="800000"/>
            <a:headEnd/>
            <a:tailEnd/>
          </a:ln>
        </p:spPr>
        <p:txBody>
          <a:bodyPr/>
          <a:lstStyle/>
          <a:p>
            <a:pPr algn="ctr"/>
            <a:r>
              <a:rPr lang="zh-CN" altLang="en-US" sz="1600" b="1" dirty="0">
                <a:solidFill>
                  <a:srgbClr val="FFFF00"/>
                </a:solidFill>
              </a:rPr>
              <a:t>掌握心理学实验理论、方法与技术在心理学各领域研究中的应用</a:t>
            </a:r>
          </a:p>
        </p:txBody>
      </p:sp>
    </p:spTree>
    <p:extLst>
      <p:ext uri="{BB962C8B-B14F-4D97-AF65-F5344CB8AC3E}">
        <p14:creationId xmlns:p14="http://schemas.microsoft.com/office/powerpoint/2010/main" val="3853943815"/>
      </p:ext>
    </p:extLst>
  </p:cSld>
  <p:clrMapOvr>
    <a:masterClrMapping/>
  </p:clrMapOvr>
  <p:transition advTm="62"/>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a:bodyPr>
          <a:lstStyle/>
          <a:p>
            <a:r>
              <a:rPr lang="zh-CN" altLang="en-US" sz="2800" b="1" dirty="0" smtClean="0">
                <a:solidFill>
                  <a:srgbClr val="1E46F3"/>
                </a:solidFill>
              </a:rPr>
              <a:t>“实验心理学”教学的基本问题</a:t>
            </a:r>
            <a:endParaRPr lang="en-US" altLang="zh-CN" sz="2800" b="1" dirty="0" smtClean="0">
              <a:solidFill>
                <a:srgbClr val="FFFF00"/>
              </a:solidFill>
              <a:latin typeface="宋体" pitchFamily="2" charset="-122"/>
              <a:ea typeface="宋体" pitchFamily="2" charset="-122"/>
            </a:endParaRPr>
          </a:p>
          <a:p>
            <a:r>
              <a:rPr lang="zh-CN" altLang="en-US" sz="2800" b="1" dirty="0" smtClean="0">
                <a:solidFill>
                  <a:srgbClr val="1E46F3"/>
                </a:solidFill>
              </a:rPr>
              <a:t>“实验心理学”</a:t>
            </a:r>
            <a:r>
              <a:rPr lang="zh-CN" altLang="en-US" sz="2800" b="1" dirty="0" smtClean="0">
                <a:solidFill>
                  <a:srgbClr val="1E46F3"/>
                </a:solidFill>
              </a:rPr>
              <a:t>的重要性</a:t>
            </a:r>
            <a:endParaRPr lang="en-US" altLang="zh-CN" sz="2800" b="1" dirty="0">
              <a:solidFill>
                <a:srgbClr val="1E46F3"/>
              </a:solidFill>
            </a:endParaRPr>
          </a:p>
          <a:p>
            <a:r>
              <a:rPr lang="zh-CN" altLang="en-US" sz="2800" b="1" dirty="0" smtClean="0">
                <a:solidFill>
                  <a:srgbClr val="1E46F3"/>
                </a:solidFill>
              </a:rPr>
              <a:t>“实验心理学”内容</a:t>
            </a:r>
            <a:r>
              <a:rPr lang="zh-CN" altLang="en-US" sz="2800" b="1" dirty="0">
                <a:solidFill>
                  <a:srgbClr val="1E46F3"/>
                </a:solidFill>
              </a:rPr>
              <a:t>体系的教学实践</a:t>
            </a:r>
            <a:endParaRPr lang="en-US" altLang="zh-CN" sz="2800" b="1" dirty="0">
              <a:solidFill>
                <a:srgbClr val="1E46F3"/>
              </a:solidFill>
            </a:endParaRPr>
          </a:p>
          <a:p>
            <a:r>
              <a:rPr lang="zh-CN" altLang="en-US" sz="2800" b="1" dirty="0" smtClean="0">
                <a:solidFill>
                  <a:srgbClr val="1E46F3"/>
                </a:solidFill>
              </a:rPr>
              <a:t>“实验心理学”</a:t>
            </a:r>
            <a:r>
              <a:rPr lang="zh-CN" altLang="en-US" sz="2800" b="1" dirty="0">
                <a:solidFill>
                  <a:srgbClr val="1E46F3"/>
                </a:solidFill>
              </a:rPr>
              <a:t>教学</a:t>
            </a:r>
            <a:r>
              <a:rPr lang="zh-CN" altLang="en-US" sz="2800" b="1" dirty="0" smtClean="0">
                <a:solidFill>
                  <a:srgbClr val="1E46F3"/>
                </a:solidFill>
              </a:rPr>
              <a:t>方法的探索与实践</a:t>
            </a:r>
            <a:endParaRPr lang="en-US" altLang="zh-CN" sz="2800" b="1" dirty="0" smtClean="0">
              <a:solidFill>
                <a:srgbClr val="1E46F3"/>
              </a:solidFill>
            </a:endParaRPr>
          </a:p>
          <a:p>
            <a:r>
              <a:rPr lang="zh-CN" altLang="en-US" sz="2800" b="1" dirty="0">
                <a:solidFill>
                  <a:srgbClr val="1E46F3"/>
                </a:solidFill>
              </a:rPr>
              <a:t>“实验心理学”课程</a:t>
            </a:r>
            <a:r>
              <a:rPr lang="zh-CN" altLang="en-US" sz="2800" b="1" dirty="0" smtClean="0">
                <a:solidFill>
                  <a:srgbClr val="1E46F3"/>
                </a:solidFill>
              </a:rPr>
              <a:t>教学现状和存在问题</a:t>
            </a:r>
            <a:endParaRPr lang="en-US" altLang="zh-CN" sz="2800" b="1" dirty="0" smtClean="0">
              <a:solidFill>
                <a:srgbClr val="1E46F3"/>
              </a:solidFill>
            </a:endParaRPr>
          </a:p>
          <a:p>
            <a:r>
              <a:rPr lang="zh-CN" altLang="en-US" sz="2800" b="1" dirty="0" smtClean="0">
                <a:solidFill>
                  <a:srgbClr val="1E46F3"/>
                </a:solidFill>
              </a:rPr>
              <a:t>“实验心理学”</a:t>
            </a:r>
            <a:r>
              <a:rPr lang="zh-CN" altLang="en-US" sz="2800" b="1" dirty="0">
                <a:solidFill>
                  <a:srgbClr val="1E46F3"/>
                </a:solidFill>
              </a:rPr>
              <a:t>课程</a:t>
            </a:r>
            <a:r>
              <a:rPr lang="zh-CN" altLang="en-US" sz="2800" b="1" dirty="0" smtClean="0">
                <a:solidFill>
                  <a:srgbClr val="1E46F3"/>
                </a:solidFill>
              </a:rPr>
              <a:t>教学</a:t>
            </a:r>
            <a:r>
              <a:rPr lang="zh-CN" altLang="en-US" sz="2800" b="1" dirty="0">
                <a:solidFill>
                  <a:srgbClr val="1E46F3"/>
                </a:solidFill>
              </a:rPr>
              <a:t>实践</a:t>
            </a:r>
            <a:r>
              <a:rPr lang="zh-CN" altLang="en-US" sz="2800" b="1" dirty="0" smtClean="0">
                <a:solidFill>
                  <a:srgbClr val="1E46F3"/>
                </a:solidFill>
              </a:rPr>
              <a:t>的思考</a:t>
            </a:r>
            <a:endParaRPr lang="en-US" altLang="zh-CN" sz="2800" b="1" dirty="0" smtClean="0">
              <a:solidFill>
                <a:srgbClr val="1E46F3"/>
              </a:solidFill>
            </a:endParaRPr>
          </a:p>
          <a:p>
            <a:endParaRPr lang="zh-CN" altLang="en-US" sz="2800" b="1" dirty="0">
              <a:solidFill>
                <a:srgbClr val="1E46F3"/>
              </a:solidFill>
            </a:endParaRPr>
          </a:p>
        </p:txBody>
      </p:sp>
      <p:sp>
        <p:nvSpPr>
          <p:cNvPr id="2" name="标题 1"/>
          <p:cNvSpPr>
            <a:spLocks noGrp="1"/>
          </p:cNvSpPr>
          <p:nvPr>
            <p:ph type="title"/>
          </p:nvPr>
        </p:nvSpPr>
        <p:spPr/>
        <p:txBody>
          <a:bodyPr/>
          <a:lstStyle/>
          <a:p>
            <a:r>
              <a:rPr lang="zh-CN" altLang="en-US" b="1" dirty="0" smtClean="0">
                <a:solidFill>
                  <a:srgbClr val="FFFF00"/>
                </a:solidFill>
                <a:latin typeface="宋体" pitchFamily="2" charset="-122"/>
                <a:ea typeface="宋体" pitchFamily="2" charset="-122"/>
              </a:rPr>
              <a:t>内 容 提 纲</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174683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95536" y="1628800"/>
            <a:ext cx="8424935" cy="4896544"/>
          </a:xfrm>
        </p:spPr>
        <p:txBody>
          <a:bodyPr>
            <a:noAutofit/>
          </a:bodyPr>
          <a:lstStyle/>
          <a:p>
            <a:pPr algn="just">
              <a:lnSpc>
                <a:spcPct val="90000"/>
              </a:lnSpc>
            </a:pPr>
            <a:r>
              <a:rPr lang="zh-CN" altLang="en-US" b="1" dirty="0">
                <a:solidFill>
                  <a:srgbClr val="0000FF"/>
                </a:solidFill>
              </a:rPr>
              <a:t>主要的实验方法和技术</a:t>
            </a:r>
            <a:endParaRPr lang="en-US" altLang="zh-CN" b="1" dirty="0">
              <a:solidFill>
                <a:srgbClr val="0000FF"/>
              </a:solidFill>
            </a:endParaRPr>
          </a:p>
          <a:p>
            <a:pPr lvl="1" algn="just">
              <a:lnSpc>
                <a:spcPct val="90000"/>
              </a:lnSpc>
            </a:pPr>
            <a:r>
              <a:rPr lang="en-US" altLang="zh-CN" sz="2400" dirty="0">
                <a:solidFill>
                  <a:srgbClr val="0000FF"/>
                </a:solidFill>
              </a:rPr>
              <a:t>E-prime </a:t>
            </a:r>
            <a:r>
              <a:rPr lang="zh-CN" altLang="en-US" sz="2400" dirty="0" smtClean="0">
                <a:solidFill>
                  <a:srgbClr val="0000FF"/>
                </a:solidFill>
              </a:rPr>
              <a:t>、</a:t>
            </a:r>
            <a:r>
              <a:rPr lang="en-US" altLang="zh-CN" sz="2400" dirty="0" err="1" smtClean="0">
                <a:solidFill>
                  <a:srgbClr val="0000FF"/>
                </a:solidFill>
              </a:rPr>
              <a:t>Inquisit</a:t>
            </a:r>
            <a:r>
              <a:rPr lang="zh-CN" altLang="en-US" sz="2400" dirty="0" smtClean="0">
                <a:solidFill>
                  <a:srgbClr val="0000FF"/>
                </a:solidFill>
              </a:rPr>
              <a:t>、</a:t>
            </a:r>
            <a:r>
              <a:rPr lang="en-US" altLang="zh-CN" sz="2400" dirty="0" smtClean="0">
                <a:solidFill>
                  <a:srgbClr val="0000FF"/>
                </a:solidFill>
              </a:rPr>
              <a:t>DMDX</a:t>
            </a:r>
            <a:endParaRPr lang="en-US" altLang="zh-CN" sz="2400" dirty="0">
              <a:solidFill>
                <a:srgbClr val="0000FF"/>
              </a:solidFill>
            </a:endParaRPr>
          </a:p>
          <a:p>
            <a:pPr lvl="1" algn="just">
              <a:lnSpc>
                <a:spcPct val="90000"/>
              </a:lnSpc>
            </a:pPr>
            <a:r>
              <a:rPr lang="en-US" altLang="zh-CN" sz="2400" dirty="0" err="1">
                <a:solidFill>
                  <a:srgbClr val="0000FF"/>
                </a:solidFill>
              </a:rPr>
              <a:t>MatLab</a:t>
            </a:r>
            <a:r>
              <a:rPr lang="en-US" altLang="zh-CN" sz="2400" dirty="0">
                <a:solidFill>
                  <a:srgbClr val="0000FF"/>
                </a:solidFill>
              </a:rPr>
              <a:t> /</a:t>
            </a:r>
            <a:r>
              <a:rPr lang="zh-CN" altLang="en-US" sz="2400" dirty="0">
                <a:solidFill>
                  <a:srgbClr val="0000FF"/>
                </a:solidFill>
              </a:rPr>
              <a:t>编程、实验控制和数据处理工具</a:t>
            </a:r>
            <a:r>
              <a:rPr lang="en-US" altLang="zh-CN" sz="2400" dirty="0">
                <a:solidFill>
                  <a:srgbClr val="0000FF"/>
                </a:solidFill>
              </a:rPr>
              <a:t>+</a:t>
            </a:r>
            <a:r>
              <a:rPr lang="en-US" altLang="zh-CN" sz="2400" dirty="0" err="1">
                <a:solidFill>
                  <a:srgbClr val="0000FF"/>
                </a:solidFill>
              </a:rPr>
              <a:t>EEGlab</a:t>
            </a:r>
            <a:r>
              <a:rPr lang="en-US" altLang="zh-CN" sz="2400" dirty="0">
                <a:solidFill>
                  <a:srgbClr val="0000FF"/>
                </a:solidFill>
              </a:rPr>
              <a:t> /+</a:t>
            </a:r>
            <a:r>
              <a:rPr lang="en-US" altLang="zh-CN" sz="2400" dirty="0" err="1">
                <a:solidFill>
                  <a:srgbClr val="0000FF"/>
                </a:solidFill>
              </a:rPr>
              <a:t>PsychoToolBox</a:t>
            </a:r>
            <a:r>
              <a:rPr lang="zh-CN" altLang="en-US" sz="2400" dirty="0">
                <a:solidFill>
                  <a:srgbClr val="0000FF"/>
                </a:solidFill>
              </a:rPr>
              <a:t>等</a:t>
            </a:r>
            <a:endParaRPr lang="en-US" altLang="zh-CN" sz="2400" dirty="0">
              <a:solidFill>
                <a:srgbClr val="0000FF"/>
              </a:solidFill>
            </a:endParaRPr>
          </a:p>
          <a:p>
            <a:pPr lvl="1" algn="just">
              <a:lnSpc>
                <a:spcPct val="90000"/>
              </a:lnSpc>
            </a:pPr>
            <a:r>
              <a:rPr lang="zh-CN" altLang="en-US" sz="2400" dirty="0">
                <a:solidFill>
                  <a:srgbClr val="0000FF"/>
                </a:solidFill>
              </a:rPr>
              <a:t>神经电生理技术：</a:t>
            </a:r>
            <a:r>
              <a:rPr lang="en-US" altLang="zh-CN" sz="2400" dirty="0">
                <a:solidFill>
                  <a:srgbClr val="0000FF"/>
                </a:solidFill>
              </a:rPr>
              <a:t>ERP/</a:t>
            </a:r>
            <a:r>
              <a:rPr lang="zh-CN" altLang="en-US" sz="2400" dirty="0">
                <a:solidFill>
                  <a:srgbClr val="0000FF"/>
                </a:solidFill>
              </a:rPr>
              <a:t>多导生理技术</a:t>
            </a:r>
            <a:r>
              <a:rPr lang="en-US" altLang="zh-CN" sz="2400" dirty="0">
                <a:solidFill>
                  <a:srgbClr val="0000FF"/>
                </a:solidFill>
              </a:rPr>
              <a:t>/</a:t>
            </a:r>
            <a:r>
              <a:rPr lang="zh-CN" altLang="en-US" sz="2400" dirty="0">
                <a:solidFill>
                  <a:srgbClr val="0000FF"/>
                </a:solidFill>
              </a:rPr>
              <a:t>生物反馈仪等</a:t>
            </a:r>
            <a:endParaRPr lang="en-US" altLang="zh-CN" sz="2400" dirty="0">
              <a:solidFill>
                <a:srgbClr val="0000FF"/>
              </a:solidFill>
            </a:endParaRPr>
          </a:p>
          <a:p>
            <a:pPr algn="just">
              <a:lnSpc>
                <a:spcPct val="90000"/>
              </a:lnSpc>
            </a:pPr>
            <a:r>
              <a:rPr lang="zh-CN" altLang="en-US" dirty="0">
                <a:solidFill>
                  <a:srgbClr val="0000FF"/>
                </a:solidFill>
              </a:rPr>
              <a:t>经典实验和现代实验以及研究设计结合</a:t>
            </a:r>
            <a:endParaRPr lang="en-US" altLang="zh-CN" dirty="0">
              <a:solidFill>
                <a:srgbClr val="0000FF"/>
              </a:solidFill>
            </a:endParaRPr>
          </a:p>
          <a:p>
            <a:pPr lvl="1" algn="just">
              <a:lnSpc>
                <a:spcPct val="90000"/>
              </a:lnSpc>
            </a:pPr>
            <a:r>
              <a:rPr lang="zh-CN" altLang="en-US" sz="2400" dirty="0">
                <a:solidFill>
                  <a:srgbClr val="0000FF"/>
                </a:solidFill>
              </a:rPr>
              <a:t>经典实验：心理物理学、反应时、学习和记忆</a:t>
            </a:r>
            <a:r>
              <a:rPr lang="zh-CN" altLang="en-US" sz="2400" dirty="0" smtClean="0">
                <a:solidFill>
                  <a:srgbClr val="0000FF"/>
                </a:solidFill>
              </a:rPr>
              <a:t>、语言认知、情绪、</a:t>
            </a:r>
            <a:r>
              <a:rPr lang="en-US" altLang="zh-CN" sz="2400" dirty="0" smtClean="0">
                <a:solidFill>
                  <a:srgbClr val="0000FF"/>
                </a:solidFill>
              </a:rPr>
              <a:t>HCI/UI</a:t>
            </a:r>
            <a:r>
              <a:rPr lang="zh-CN" altLang="en-US" sz="2400" dirty="0" smtClean="0">
                <a:solidFill>
                  <a:srgbClr val="0000FF"/>
                </a:solidFill>
              </a:rPr>
              <a:t>等</a:t>
            </a:r>
            <a:endParaRPr lang="en-US" altLang="zh-CN" sz="2400" dirty="0">
              <a:solidFill>
                <a:srgbClr val="0000FF"/>
              </a:solidFill>
            </a:endParaRPr>
          </a:p>
          <a:p>
            <a:pPr lvl="1" algn="just">
              <a:lnSpc>
                <a:spcPct val="90000"/>
              </a:lnSpc>
            </a:pPr>
            <a:r>
              <a:rPr lang="zh-CN" altLang="en-US" sz="2400" dirty="0">
                <a:solidFill>
                  <a:srgbClr val="0000FF"/>
                </a:solidFill>
              </a:rPr>
              <a:t>现代实验：前沿研究领域的实验</a:t>
            </a:r>
            <a:endParaRPr lang="en-US" altLang="zh-CN" sz="2400" dirty="0">
              <a:solidFill>
                <a:srgbClr val="0000FF"/>
              </a:solidFill>
            </a:endParaRPr>
          </a:p>
          <a:p>
            <a:pPr lvl="1" algn="just">
              <a:lnSpc>
                <a:spcPct val="90000"/>
              </a:lnSpc>
            </a:pPr>
            <a:r>
              <a:rPr lang="zh-CN" altLang="en-US" sz="2400" dirty="0">
                <a:solidFill>
                  <a:srgbClr val="0000FF"/>
                </a:solidFill>
              </a:rPr>
              <a:t>研究</a:t>
            </a:r>
            <a:r>
              <a:rPr lang="zh-CN" altLang="en-US" sz="2400" dirty="0" smtClean="0">
                <a:solidFill>
                  <a:srgbClr val="0000FF"/>
                </a:solidFill>
              </a:rPr>
              <a:t>设计</a:t>
            </a:r>
            <a:endParaRPr lang="en-US" altLang="zh-CN" sz="2400" dirty="0" smtClean="0">
              <a:solidFill>
                <a:srgbClr val="0000FF"/>
              </a:solidFill>
            </a:endParaRPr>
          </a:p>
          <a:p>
            <a:pPr lvl="1" algn="just">
              <a:lnSpc>
                <a:spcPct val="90000"/>
              </a:lnSpc>
            </a:pPr>
            <a:r>
              <a:rPr lang="zh-CN" altLang="en-US" sz="2800" b="1" dirty="0" smtClean="0">
                <a:solidFill>
                  <a:srgbClr val="0000FF"/>
                </a:solidFill>
                <a:hlinkClick r:id="rId2" action="ppaction://hlinkfile"/>
              </a:rPr>
              <a:t>经典心理学实验与现代前沿实验研究概况</a:t>
            </a:r>
            <a:endParaRPr lang="zh-CN" altLang="en-US" sz="2800" b="1" dirty="0">
              <a:solidFill>
                <a:srgbClr val="0000FF"/>
              </a:solidFill>
            </a:endParaRPr>
          </a:p>
        </p:txBody>
      </p:sp>
      <p:sp>
        <p:nvSpPr>
          <p:cNvPr id="3" name="标题 2"/>
          <p:cNvSpPr>
            <a:spLocks noGrp="1"/>
          </p:cNvSpPr>
          <p:nvPr>
            <p:ph type="title"/>
          </p:nvPr>
        </p:nvSpPr>
        <p:spPr/>
        <p:txBody>
          <a:bodyPr/>
          <a:lstStyle/>
          <a:p>
            <a:r>
              <a:rPr lang="zh-CN" altLang="en-US" dirty="0" smtClean="0">
                <a:solidFill>
                  <a:srgbClr val="FFFF00"/>
                </a:solidFill>
              </a:rPr>
              <a:t>实验心理学实验教学内容</a:t>
            </a:r>
            <a:endParaRPr lang="zh-CN" altLang="en-US" dirty="0">
              <a:solidFill>
                <a:srgbClr val="FFFF00"/>
              </a:solidFill>
            </a:endParaRPr>
          </a:p>
        </p:txBody>
      </p:sp>
    </p:spTree>
    <p:extLst>
      <p:ext uri="{BB962C8B-B14F-4D97-AF65-F5344CB8AC3E}">
        <p14:creationId xmlns:p14="http://schemas.microsoft.com/office/powerpoint/2010/main" val="13268219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60475" y="306388"/>
            <a:ext cx="7570788" cy="1371600"/>
          </a:xfrm>
        </p:spPr>
        <p:txBody>
          <a:bodyPr/>
          <a:lstStyle/>
          <a:p>
            <a:pPr eaLnBrk="1" hangingPunct="1"/>
            <a:r>
              <a:rPr lang="zh-CN" altLang="en-US" b="1" dirty="0" smtClean="0">
                <a:solidFill>
                  <a:srgbClr val="FFFF00"/>
                </a:solidFill>
              </a:rPr>
              <a:t>总体教学内容与要求</a:t>
            </a:r>
            <a:r>
              <a:rPr lang="zh-CN" altLang="en-US" b="1" dirty="0" smtClean="0">
                <a:solidFill>
                  <a:srgbClr val="FFFF00"/>
                </a:solidFill>
                <a:latin typeface="宋体" charset="-122"/>
              </a:rPr>
              <a:t> </a:t>
            </a:r>
          </a:p>
        </p:txBody>
      </p:sp>
      <p:sp>
        <p:nvSpPr>
          <p:cNvPr id="40963" name="Rectangle 3"/>
          <p:cNvSpPr>
            <a:spLocks noGrp="1" noChangeArrowheads="1"/>
          </p:cNvSpPr>
          <p:nvPr>
            <p:ph type="body" idx="1"/>
          </p:nvPr>
        </p:nvSpPr>
        <p:spPr>
          <a:xfrm>
            <a:off x="685800" y="2060575"/>
            <a:ext cx="7772400" cy="4492625"/>
          </a:xfrm>
        </p:spPr>
        <p:txBody>
          <a:bodyPr>
            <a:normAutofit fontScale="92500" lnSpcReduction="10000"/>
          </a:bodyPr>
          <a:lstStyle/>
          <a:p>
            <a:pPr eaLnBrk="1" hangingPunct="1">
              <a:lnSpc>
                <a:spcPct val="90000"/>
              </a:lnSpc>
            </a:pPr>
            <a:r>
              <a:rPr lang="zh-CN" altLang="en-US" sz="2800" b="1" dirty="0" smtClean="0">
                <a:solidFill>
                  <a:srgbClr val="0000FF"/>
                </a:solidFill>
              </a:rPr>
              <a:t>掌握如下实验理论、方法与实验技术</a:t>
            </a:r>
            <a:r>
              <a:rPr lang="zh-CN" altLang="en-US" sz="2800" b="1" dirty="0" smtClean="0">
                <a:solidFill>
                  <a:srgbClr val="0000FF"/>
                </a:solidFill>
                <a:latin typeface="宋体" charset="-122"/>
              </a:rPr>
              <a:t> </a:t>
            </a:r>
            <a:endParaRPr lang="zh-CN" altLang="en-US" sz="2400" b="1" dirty="0" smtClean="0">
              <a:solidFill>
                <a:srgbClr val="0000FF"/>
              </a:solidFill>
            </a:endParaRPr>
          </a:p>
          <a:p>
            <a:pPr lvl="1" eaLnBrk="1" hangingPunct="1">
              <a:lnSpc>
                <a:spcPct val="90000"/>
              </a:lnSpc>
            </a:pPr>
            <a:r>
              <a:rPr lang="zh-CN" altLang="en-US" sz="2000" b="1" dirty="0" smtClean="0">
                <a:solidFill>
                  <a:srgbClr val="0000FF"/>
                </a:solidFill>
              </a:rPr>
              <a:t>概论：实验心理学发展历史、基本研究过程、数据分析与报告撰写等</a:t>
            </a:r>
            <a:endParaRPr lang="en-US" altLang="zh-CN" sz="2000" b="1" dirty="0" smtClean="0">
              <a:solidFill>
                <a:srgbClr val="0000FF"/>
              </a:solidFill>
            </a:endParaRPr>
          </a:p>
          <a:p>
            <a:pPr lvl="1" eaLnBrk="1" hangingPunct="1">
              <a:lnSpc>
                <a:spcPct val="90000"/>
              </a:lnSpc>
            </a:pPr>
            <a:r>
              <a:rPr lang="zh-CN" altLang="en-US" sz="2000" b="1" dirty="0" smtClean="0">
                <a:solidFill>
                  <a:srgbClr val="0000FF"/>
                </a:solidFill>
              </a:rPr>
              <a:t>心理学实验中变量的种类及其控制（研究变量和额外变量）</a:t>
            </a:r>
          </a:p>
          <a:p>
            <a:pPr lvl="1" eaLnBrk="1" hangingPunct="1">
              <a:lnSpc>
                <a:spcPct val="90000"/>
              </a:lnSpc>
            </a:pPr>
            <a:r>
              <a:rPr lang="zh-CN" altLang="en-US" sz="2000" b="1" dirty="0" smtClean="0">
                <a:solidFill>
                  <a:srgbClr val="0000FF"/>
                </a:solidFill>
              </a:rPr>
              <a:t>心理学实验的内在效度和外在效度问题</a:t>
            </a:r>
          </a:p>
          <a:p>
            <a:pPr lvl="1" eaLnBrk="1" hangingPunct="1">
              <a:lnSpc>
                <a:spcPct val="90000"/>
              </a:lnSpc>
            </a:pPr>
            <a:r>
              <a:rPr lang="zh-CN" altLang="en-US" sz="2000" b="1" dirty="0" smtClean="0">
                <a:solidFill>
                  <a:srgbClr val="0000FF"/>
                </a:solidFill>
              </a:rPr>
              <a:t>掌握心理学实验设计的基本要求与规范</a:t>
            </a:r>
          </a:p>
          <a:p>
            <a:pPr lvl="1" eaLnBrk="1" hangingPunct="1">
              <a:lnSpc>
                <a:spcPct val="90000"/>
              </a:lnSpc>
            </a:pPr>
            <a:r>
              <a:rPr lang="zh-CN" altLang="en-US" sz="2000" b="1" dirty="0" smtClean="0">
                <a:solidFill>
                  <a:srgbClr val="0000FF"/>
                </a:solidFill>
              </a:rPr>
              <a:t>心理学实验设计与实施的基本程序</a:t>
            </a:r>
          </a:p>
          <a:p>
            <a:pPr lvl="1" eaLnBrk="1" hangingPunct="1">
              <a:lnSpc>
                <a:spcPct val="90000"/>
              </a:lnSpc>
            </a:pPr>
            <a:r>
              <a:rPr lang="zh-CN" altLang="en-US" sz="2000" b="1" dirty="0" smtClean="0">
                <a:solidFill>
                  <a:srgbClr val="0000FF"/>
                </a:solidFill>
              </a:rPr>
              <a:t>实验设计方法与实验设计类型</a:t>
            </a:r>
          </a:p>
          <a:p>
            <a:pPr lvl="1" eaLnBrk="1" hangingPunct="1">
              <a:lnSpc>
                <a:spcPct val="90000"/>
              </a:lnSpc>
            </a:pPr>
            <a:r>
              <a:rPr lang="zh-CN" altLang="en-US" sz="2000" b="1" dirty="0" smtClean="0">
                <a:solidFill>
                  <a:srgbClr val="0000FF"/>
                </a:solidFill>
              </a:rPr>
              <a:t>传统心理物理法</a:t>
            </a:r>
          </a:p>
          <a:p>
            <a:pPr lvl="1" eaLnBrk="1" hangingPunct="1">
              <a:lnSpc>
                <a:spcPct val="90000"/>
              </a:lnSpc>
            </a:pPr>
            <a:r>
              <a:rPr lang="zh-CN" altLang="en-US" sz="2000" b="1" dirty="0" smtClean="0">
                <a:solidFill>
                  <a:srgbClr val="0000FF"/>
                </a:solidFill>
              </a:rPr>
              <a:t>现代心理物理法</a:t>
            </a:r>
          </a:p>
          <a:p>
            <a:pPr lvl="1" eaLnBrk="1" hangingPunct="1">
              <a:lnSpc>
                <a:spcPct val="90000"/>
              </a:lnSpc>
            </a:pPr>
            <a:r>
              <a:rPr lang="zh-CN" altLang="en-US" sz="2000" b="1" dirty="0" smtClean="0">
                <a:solidFill>
                  <a:srgbClr val="0000FF"/>
                </a:solidFill>
              </a:rPr>
              <a:t>反应时法</a:t>
            </a:r>
          </a:p>
          <a:p>
            <a:pPr lvl="1">
              <a:lnSpc>
                <a:spcPct val="90000"/>
              </a:lnSpc>
            </a:pPr>
            <a:r>
              <a:rPr lang="zh-CN" altLang="en-US" sz="2000" b="1" dirty="0">
                <a:solidFill>
                  <a:srgbClr val="0000FF"/>
                </a:solidFill>
              </a:rPr>
              <a:t>视觉、听觉、注意、知觉、语言认知、学习与记忆、情绪、人机交互等</a:t>
            </a:r>
            <a:r>
              <a:rPr lang="zh-CN" altLang="en-US" sz="2000" b="1" dirty="0" smtClean="0">
                <a:solidFill>
                  <a:srgbClr val="0000FF"/>
                </a:solidFill>
              </a:rPr>
              <a:t>领域研究的实验设计方法</a:t>
            </a:r>
          </a:p>
          <a:p>
            <a:pPr lvl="1" eaLnBrk="1" hangingPunct="1">
              <a:lnSpc>
                <a:spcPct val="90000"/>
              </a:lnSpc>
            </a:pPr>
            <a:r>
              <a:rPr lang="zh-CN" altLang="en-US" sz="2000" b="1" dirty="0" smtClean="0">
                <a:solidFill>
                  <a:srgbClr val="0000FF"/>
                </a:solidFill>
              </a:rPr>
              <a:t>心理学实验设计的统计学基础 </a:t>
            </a:r>
            <a:endParaRPr lang="en-US" altLang="zh-CN" sz="2000" b="1" dirty="0" smtClean="0">
              <a:solidFill>
                <a:srgbClr val="0000FF"/>
              </a:solidFill>
            </a:endParaRPr>
          </a:p>
          <a:p>
            <a:pPr>
              <a:lnSpc>
                <a:spcPct val="90000"/>
              </a:lnSpc>
            </a:pPr>
            <a:r>
              <a:rPr lang="zh-CN" altLang="en-US" b="1" dirty="0" smtClean="0">
                <a:solidFill>
                  <a:srgbClr val="0000FF"/>
                </a:solidFill>
              </a:rPr>
              <a:t>核心目标：培养学生从事心理学基础与应用研究的能力</a:t>
            </a:r>
          </a:p>
        </p:txBody>
      </p:sp>
    </p:spTree>
    <p:custDataLst>
      <p:tags r:id="rId1"/>
    </p:custDataLst>
    <p:extLst>
      <p:ext uri="{BB962C8B-B14F-4D97-AF65-F5344CB8AC3E}">
        <p14:creationId xmlns:p14="http://schemas.microsoft.com/office/powerpoint/2010/main" val="976044054"/>
      </p:ext>
    </p:extLst>
  </p:cSld>
  <p:clrMapOvr>
    <a:masterClrMapping/>
  </p:clrMapOvr>
  <p:transition advTm="7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500"/>
                                        <p:tgtEl>
                                          <p:spTgt spid="4096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wipe(left)">
                                      <p:cBhvr>
                                        <p:cTn id="10" dur="500"/>
                                        <p:tgtEl>
                                          <p:spTgt spid="4096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Effect transition="in" filter="wipe(left)">
                                      <p:cBhvr>
                                        <p:cTn id="13" dur="500"/>
                                        <p:tgtEl>
                                          <p:spTgt spid="4096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0963">
                                            <p:txEl>
                                              <p:pRg st="3" end="3"/>
                                            </p:txEl>
                                          </p:spTgt>
                                        </p:tgtEl>
                                        <p:attrNameLst>
                                          <p:attrName>style.visibility</p:attrName>
                                        </p:attrNameLst>
                                      </p:cBhvr>
                                      <p:to>
                                        <p:strVal val="visible"/>
                                      </p:to>
                                    </p:set>
                                    <p:animEffect transition="in" filter="wipe(left)">
                                      <p:cBhvr>
                                        <p:cTn id="16" dur="500"/>
                                        <p:tgtEl>
                                          <p:spTgt spid="4096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animEffect transition="in" filter="wipe(left)">
                                      <p:cBhvr>
                                        <p:cTn id="19" dur="500"/>
                                        <p:tgtEl>
                                          <p:spTgt spid="4096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0963">
                                            <p:txEl>
                                              <p:pRg st="5" end="5"/>
                                            </p:txEl>
                                          </p:spTgt>
                                        </p:tgtEl>
                                        <p:attrNameLst>
                                          <p:attrName>style.visibility</p:attrName>
                                        </p:attrNameLst>
                                      </p:cBhvr>
                                      <p:to>
                                        <p:strVal val="visible"/>
                                      </p:to>
                                    </p:set>
                                    <p:animEffect transition="in" filter="wipe(left)">
                                      <p:cBhvr>
                                        <p:cTn id="22" dur="500"/>
                                        <p:tgtEl>
                                          <p:spTgt spid="40963">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0963">
                                            <p:txEl>
                                              <p:pRg st="6" end="6"/>
                                            </p:txEl>
                                          </p:spTgt>
                                        </p:tgtEl>
                                        <p:attrNameLst>
                                          <p:attrName>style.visibility</p:attrName>
                                        </p:attrNameLst>
                                      </p:cBhvr>
                                      <p:to>
                                        <p:strVal val="visible"/>
                                      </p:to>
                                    </p:set>
                                    <p:animEffect transition="in" filter="wipe(left)">
                                      <p:cBhvr>
                                        <p:cTn id="25" dur="500"/>
                                        <p:tgtEl>
                                          <p:spTgt spid="40963">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0963">
                                            <p:txEl>
                                              <p:pRg st="7" end="7"/>
                                            </p:txEl>
                                          </p:spTgt>
                                        </p:tgtEl>
                                        <p:attrNameLst>
                                          <p:attrName>style.visibility</p:attrName>
                                        </p:attrNameLst>
                                      </p:cBhvr>
                                      <p:to>
                                        <p:strVal val="visible"/>
                                      </p:to>
                                    </p:set>
                                    <p:animEffect transition="in" filter="wipe(left)">
                                      <p:cBhvr>
                                        <p:cTn id="28" dur="500"/>
                                        <p:tgtEl>
                                          <p:spTgt spid="40963">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0963">
                                            <p:txEl>
                                              <p:pRg st="8" end="8"/>
                                            </p:txEl>
                                          </p:spTgt>
                                        </p:tgtEl>
                                        <p:attrNameLst>
                                          <p:attrName>style.visibility</p:attrName>
                                        </p:attrNameLst>
                                      </p:cBhvr>
                                      <p:to>
                                        <p:strVal val="visible"/>
                                      </p:to>
                                    </p:set>
                                    <p:animEffect transition="in" filter="wipe(left)">
                                      <p:cBhvr>
                                        <p:cTn id="31" dur="500"/>
                                        <p:tgtEl>
                                          <p:spTgt spid="40963">
                                            <p:txEl>
                                              <p:pRg st="8" end="8"/>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0963">
                                            <p:txEl>
                                              <p:pRg st="9" end="9"/>
                                            </p:txEl>
                                          </p:spTgt>
                                        </p:tgtEl>
                                        <p:attrNameLst>
                                          <p:attrName>style.visibility</p:attrName>
                                        </p:attrNameLst>
                                      </p:cBhvr>
                                      <p:to>
                                        <p:strVal val="visible"/>
                                      </p:to>
                                    </p:set>
                                    <p:animEffect transition="in" filter="wipe(left)">
                                      <p:cBhvr>
                                        <p:cTn id="34" dur="500"/>
                                        <p:tgtEl>
                                          <p:spTgt spid="40963">
                                            <p:txEl>
                                              <p:pRg st="9" end="9"/>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0963">
                                            <p:txEl>
                                              <p:pRg st="10" end="10"/>
                                            </p:txEl>
                                          </p:spTgt>
                                        </p:tgtEl>
                                        <p:attrNameLst>
                                          <p:attrName>style.visibility</p:attrName>
                                        </p:attrNameLst>
                                      </p:cBhvr>
                                      <p:to>
                                        <p:strVal val="visible"/>
                                      </p:to>
                                    </p:set>
                                    <p:animEffect transition="in" filter="wipe(left)">
                                      <p:cBhvr>
                                        <p:cTn id="37" dur="500"/>
                                        <p:tgtEl>
                                          <p:spTgt spid="40963">
                                            <p:txEl>
                                              <p:pRg st="10" end="10"/>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0963">
                                            <p:txEl>
                                              <p:pRg st="11" end="11"/>
                                            </p:txEl>
                                          </p:spTgt>
                                        </p:tgtEl>
                                        <p:attrNameLst>
                                          <p:attrName>style.visibility</p:attrName>
                                        </p:attrNameLst>
                                      </p:cBhvr>
                                      <p:to>
                                        <p:strVal val="visible"/>
                                      </p:to>
                                    </p:set>
                                    <p:animEffect transition="in" filter="wipe(left)">
                                      <p:cBhvr>
                                        <p:cTn id="40" dur="500"/>
                                        <p:tgtEl>
                                          <p:spTgt spid="40963">
                                            <p:txEl>
                                              <p:pRg st="11" end="1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40963">
                                            <p:txEl>
                                              <p:pRg st="12" end="12"/>
                                            </p:txEl>
                                          </p:spTgt>
                                        </p:tgtEl>
                                        <p:attrNameLst>
                                          <p:attrName>style.visibility</p:attrName>
                                        </p:attrNameLst>
                                      </p:cBhvr>
                                      <p:to>
                                        <p:strVal val="visible"/>
                                      </p:to>
                                    </p:set>
                                    <p:animEffect transition="in" filter="wipe(left)">
                                      <p:cBhvr>
                                        <p:cTn id="45" dur="500"/>
                                        <p:tgtEl>
                                          <p:spTgt spid="4096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zh-CN" altLang="en-US" dirty="0" smtClean="0">
                <a:solidFill>
                  <a:srgbClr val="FFFF00"/>
                </a:solidFill>
              </a:rPr>
              <a:t>教学原则</a:t>
            </a:r>
          </a:p>
        </p:txBody>
      </p:sp>
      <p:sp>
        <p:nvSpPr>
          <p:cNvPr id="10243" name="Rectangle 3"/>
          <p:cNvSpPr>
            <a:spLocks noGrp="1" noChangeArrowheads="1"/>
          </p:cNvSpPr>
          <p:nvPr>
            <p:ph type="body" idx="1"/>
          </p:nvPr>
        </p:nvSpPr>
        <p:spPr>
          <a:xfrm>
            <a:off x="539553" y="1916832"/>
            <a:ext cx="7740848" cy="4209331"/>
          </a:xfrm>
        </p:spPr>
        <p:txBody>
          <a:bodyPr>
            <a:normAutofit fontScale="77500" lnSpcReduction="20000"/>
          </a:bodyPr>
          <a:lstStyle/>
          <a:p>
            <a:pPr marL="533400" indent="-533400" eaLnBrk="1" hangingPunct="1">
              <a:lnSpc>
                <a:spcPct val="90000"/>
              </a:lnSpc>
            </a:pPr>
            <a:r>
              <a:rPr lang="zh-CN" altLang="en-US" sz="2800" dirty="0" smtClean="0">
                <a:solidFill>
                  <a:srgbClr val="0000FF"/>
                </a:solidFill>
              </a:rPr>
              <a:t>科学性与严谨性原则</a:t>
            </a:r>
            <a:r>
              <a:rPr lang="en-US" altLang="zh-CN" sz="2800" dirty="0" smtClean="0">
                <a:solidFill>
                  <a:srgbClr val="0000FF"/>
                </a:solidFill>
              </a:rPr>
              <a:t>—</a:t>
            </a:r>
            <a:r>
              <a:rPr lang="zh-CN" altLang="en-US" sz="2800" dirty="0">
                <a:solidFill>
                  <a:srgbClr val="0000FF"/>
                </a:solidFill>
              </a:rPr>
              <a:t>强调</a:t>
            </a:r>
            <a:r>
              <a:rPr lang="zh-CN" altLang="en-US" sz="2800" dirty="0" smtClean="0">
                <a:solidFill>
                  <a:srgbClr val="0000FF"/>
                </a:solidFill>
              </a:rPr>
              <a:t>实验科学的实证性与因果关系</a:t>
            </a:r>
            <a:endParaRPr lang="en-US" altLang="zh-CN" sz="2800" dirty="0" smtClean="0">
              <a:solidFill>
                <a:srgbClr val="0000FF"/>
              </a:solidFill>
            </a:endParaRPr>
          </a:p>
          <a:p>
            <a:pPr marL="533400" indent="-533400" eaLnBrk="1" hangingPunct="1">
              <a:lnSpc>
                <a:spcPct val="90000"/>
              </a:lnSpc>
            </a:pPr>
            <a:r>
              <a:rPr lang="zh-CN" altLang="en-US" sz="2800" dirty="0" smtClean="0">
                <a:solidFill>
                  <a:srgbClr val="0000FF"/>
                </a:solidFill>
              </a:rPr>
              <a:t>基础研究能力与解决实际问题能力结合</a:t>
            </a:r>
          </a:p>
          <a:p>
            <a:pPr marL="533400" indent="-533400">
              <a:lnSpc>
                <a:spcPct val="90000"/>
              </a:lnSpc>
            </a:pPr>
            <a:r>
              <a:rPr lang="zh-CN" altLang="en-US" sz="2800" dirty="0">
                <a:solidFill>
                  <a:srgbClr val="0000FF"/>
                </a:solidFill>
              </a:rPr>
              <a:t>理论与</a:t>
            </a:r>
            <a:r>
              <a:rPr lang="zh-CN" altLang="en-US" sz="2800" dirty="0" smtClean="0">
                <a:solidFill>
                  <a:srgbClr val="0000FF"/>
                </a:solidFill>
              </a:rPr>
              <a:t>实验教学并重</a:t>
            </a:r>
            <a:r>
              <a:rPr lang="zh-CN" altLang="en-US" sz="2800" dirty="0">
                <a:solidFill>
                  <a:srgbClr val="0000FF"/>
                </a:solidFill>
              </a:rPr>
              <a:t>、学习与</a:t>
            </a:r>
            <a:r>
              <a:rPr lang="zh-CN" altLang="en-US" sz="2800" dirty="0" smtClean="0">
                <a:solidFill>
                  <a:srgbClr val="0000FF"/>
                </a:solidFill>
              </a:rPr>
              <a:t>研究能力并重，充分调动学生学习的积极性、主动性和创造性 </a:t>
            </a:r>
          </a:p>
          <a:p>
            <a:pPr marL="533400" indent="-533400" eaLnBrk="1" hangingPunct="1">
              <a:lnSpc>
                <a:spcPct val="90000"/>
              </a:lnSpc>
            </a:pPr>
            <a:r>
              <a:rPr lang="zh-CN" altLang="en-US" sz="2800" dirty="0" smtClean="0">
                <a:solidFill>
                  <a:srgbClr val="0000FF"/>
                </a:solidFill>
              </a:rPr>
              <a:t>跨学科领域学习内容跨融合，拓展学习的广度和深度</a:t>
            </a:r>
            <a:r>
              <a:rPr lang="en-US" altLang="zh-CN" sz="2800" dirty="0" smtClean="0">
                <a:solidFill>
                  <a:srgbClr val="0000FF"/>
                </a:solidFill>
              </a:rPr>
              <a:t>(</a:t>
            </a:r>
            <a:r>
              <a:rPr lang="zh-CN" altLang="en-US" sz="2800" dirty="0" smtClean="0">
                <a:solidFill>
                  <a:srgbClr val="0000FF"/>
                </a:solidFill>
              </a:rPr>
              <a:t>见后面 心理物理学与反应时技术的示例</a:t>
            </a:r>
            <a:r>
              <a:rPr lang="en-US" altLang="zh-CN" sz="2800" dirty="0" smtClean="0">
                <a:solidFill>
                  <a:srgbClr val="0000FF"/>
                </a:solidFill>
              </a:rPr>
              <a:t>)</a:t>
            </a:r>
          </a:p>
          <a:p>
            <a:pPr marL="533400" indent="-533400" eaLnBrk="1" hangingPunct="1">
              <a:lnSpc>
                <a:spcPct val="90000"/>
              </a:lnSpc>
            </a:pPr>
            <a:r>
              <a:rPr lang="zh-CN" altLang="en-US" sz="2800" dirty="0" smtClean="0">
                <a:solidFill>
                  <a:srgbClr val="0000FF"/>
                </a:solidFill>
              </a:rPr>
              <a:t>开放性原则：开放实验室（仪器设备和导师实验室</a:t>
            </a:r>
            <a:r>
              <a:rPr lang="en-US" altLang="zh-CN" sz="2800" dirty="0" smtClean="0">
                <a:solidFill>
                  <a:srgbClr val="0000FF"/>
                </a:solidFill>
              </a:rPr>
              <a:t>/</a:t>
            </a:r>
            <a:r>
              <a:rPr lang="zh-CN" altLang="en-US" sz="2800" dirty="0" smtClean="0">
                <a:solidFill>
                  <a:srgbClr val="0000FF"/>
                </a:solidFill>
              </a:rPr>
              <a:t>课题组），给学生提供可能参与研究与实践的条件与机会；</a:t>
            </a:r>
          </a:p>
          <a:p>
            <a:pPr marL="533400" indent="-533400" eaLnBrk="1" hangingPunct="1">
              <a:lnSpc>
                <a:spcPct val="90000"/>
              </a:lnSpc>
            </a:pPr>
            <a:r>
              <a:rPr lang="zh-CN" altLang="en-US" sz="2800" dirty="0" smtClean="0">
                <a:solidFill>
                  <a:srgbClr val="0000FF"/>
                </a:solidFill>
              </a:rPr>
              <a:t>相关基础课程准备与进度上相互协调，保证实验理论与实验教学需要的基础课程基础，同时避免教学内容的重复 </a:t>
            </a:r>
            <a:endParaRPr lang="en-US" altLang="zh-CN" sz="2800" dirty="0" smtClean="0">
              <a:solidFill>
                <a:srgbClr val="0000FF"/>
              </a:solidFill>
            </a:endParaRPr>
          </a:p>
          <a:p>
            <a:pPr marL="835343" lvl="1" indent="-533400">
              <a:lnSpc>
                <a:spcPct val="90000"/>
              </a:lnSpc>
            </a:pPr>
            <a:r>
              <a:rPr lang="zh-CN" altLang="en-US" sz="2600" dirty="0" smtClean="0">
                <a:solidFill>
                  <a:srgbClr val="0000FF"/>
                </a:solidFill>
              </a:rPr>
              <a:t>前期的准备课程：数学和统计学相关课程、心理学概论等</a:t>
            </a:r>
            <a:endParaRPr lang="en-US" altLang="zh-CN" sz="2600" dirty="0" smtClean="0">
              <a:solidFill>
                <a:srgbClr val="0000FF"/>
              </a:solidFill>
            </a:endParaRPr>
          </a:p>
          <a:p>
            <a:pPr marL="835343" lvl="1" indent="-533400">
              <a:lnSpc>
                <a:spcPct val="90000"/>
              </a:lnSpc>
            </a:pPr>
            <a:r>
              <a:rPr lang="zh-CN" altLang="en-US" sz="2600" dirty="0" smtClean="0">
                <a:solidFill>
                  <a:srgbClr val="0000FF"/>
                </a:solidFill>
              </a:rPr>
              <a:t>相关学科内容上的协调：与心理学概论、认知心理学、发展心理学、教育心理学等课程之间的内容协调</a:t>
            </a:r>
            <a:endParaRPr lang="en-US" altLang="zh-CN" sz="2600" dirty="0" smtClean="0">
              <a:solidFill>
                <a:srgbClr val="0000FF"/>
              </a:solidFill>
            </a:endParaRPr>
          </a:p>
          <a:p>
            <a:pPr marL="835343" lvl="1" indent="-533400">
              <a:lnSpc>
                <a:spcPct val="90000"/>
              </a:lnSpc>
            </a:pPr>
            <a:r>
              <a:rPr lang="zh-CN" altLang="en-US" sz="2600" dirty="0" smtClean="0">
                <a:solidFill>
                  <a:srgbClr val="0000FF"/>
                </a:solidFill>
              </a:rPr>
              <a:t>课程之间的互补性：心理学研究方法、实验设计专题课程、统计学等课程内容之间渗透性和互补性</a:t>
            </a:r>
          </a:p>
        </p:txBody>
      </p:sp>
    </p:spTree>
    <p:extLst>
      <p:ext uri="{BB962C8B-B14F-4D97-AF65-F5344CB8AC3E}">
        <p14:creationId xmlns:p14="http://schemas.microsoft.com/office/powerpoint/2010/main" val="3388076588"/>
      </p:ext>
    </p:extLst>
  </p:cSld>
  <p:clrMapOvr>
    <a:masterClrMapping/>
  </p:clrMapOvr>
  <p:transition advTm="31"/>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zh-CN" altLang="en-US" sz="4000" b="1" dirty="0" smtClean="0">
                <a:solidFill>
                  <a:srgbClr val="FFFF00"/>
                </a:solidFill>
              </a:rPr>
              <a:t>课程学习的基本要求</a:t>
            </a:r>
          </a:p>
        </p:txBody>
      </p:sp>
      <p:sp>
        <p:nvSpPr>
          <p:cNvPr id="30723" name="Rectangle 3"/>
          <p:cNvSpPr>
            <a:spLocks noGrp="1" noChangeArrowheads="1"/>
          </p:cNvSpPr>
          <p:nvPr>
            <p:ph type="body" idx="1"/>
          </p:nvPr>
        </p:nvSpPr>
        <p:spPr>
          <a:xfrm>
            <a:off x="683569" y="1988840"/>
            <a:ext cx="7596832" cy="4137323"/>
          </a:xfrm>
        </p:spPr>
        <p:txBody>
          <a:bodyPr/>
          <a:lstStyle/>
          <a:p>
            <a:pPr eaLnBrk="1" hangingPunct="1"/>
            <a:r>
              <a:rPr lang="zh-CN" altLang="en-US" sz="2800" b="1" dirty="0" smtClean="0">
                <a:solidFill>
                  <a:srgbClr val="0000FF"/>
                </a:solidFill>
              </a:rPr>
              <a:t>第一学期的基本要求</a:t>
            </a:r>
          </a:p>
          <a:p>
            <a:pPr lvl="1" eaLnBrk="1" hangingPunct="1"/>
            <a:r>
              <a:rPr lang="zh-CN" altLang="en-US" b="1" dirty="0" smtClean="0">
                <a:solidFill>
                  <a:srgbClr val="0000FF"/>
                </a:solidFill>
              </a:rPr>
              <a:t>理解和掌握实验心理学基本概念</a:t>
            </a:r>
          </a:p>
          <a:p>
            <a:pPr lvl="1" eaLnBrk="1" hangingPunct="1"/>
            <a:r>
              <a:rPr lang="zh-CN" altLang="en-US" b="1" dirty="0" smtClean="0">
                <a:solidFill>
                  <a:srgbClr val="0000FF"/>
                </a:solidFill>
              </a:rPr>
              <a:t>掌握心理学研究的基本能力和规范（查阅和综述文献、提出问题、设计研究方案、实验伦理与科学道德等）</a:t>
            </a:r>
            <a:endParaRPr lang="en-US" altLang="zh-CN" b="1" dirty="0" smtClean="0">
              <a:solidFill>
                <a:srgbClr val="0000FF"/>
              </a:solidFill>
            </a:endParaRPr>
          </a:p>
          <a:p>
            <a:pPr lvl="1" eaLnBrk="1" hangingPunct="1"/>
            <a:r>
              <a:rPr lang="zh-CN" altLang="en-US" b="1" dirty="0" smtClean="0">
                <a:solidFill>
                  <a:srgbClr val="0000FF"/>
                </a:solidFill>
              </a:rPr>
              <a:t>掌握实验设计方法与实施过程</a:t>
            </a:r>
          </a:p>
          <a:p>
            <a:pPr lvl="1" eaLnBrk="1" hangingPunct="1"/>
            <a:r>
              <a:rPr lang="zh-CN" altLang="en-US" b="1" dirty="0" smtClean="0">
                <a:solidFill>
                  <a:srgbClr val="0000FF"/>
                </a:solidFill>
              </a:rPr>
              <a:t>掌握研究报告的撰写（完成实验，撰写规范的实验报告）</a:t>
            </a:r>
          </a:p>
          <a:p>
            <a:pPr lvl="1" eaLnBrk="1" hangingPunct="1"/>
            <a:r>
              <a:rPr lang="zh-CN" altLang="en-US" b="1" dirty="0" smtClean="0">
                <a:solidFill>
                  <a:srgbClr val="0000FF"/>
                </a:solidFill>
              </a:rPr>
              <a:t>掌握实验设计数据的基本统计分析方法</a:t>
            </a:r>
          </a:p>
          <a:p>
            <a:pPr lvl="1" eaLnBrk="1" hangingPunct="1"/>
            <a:r>
              <a:rPr lang="zh-CN" altLang="en-US" b="1" dirty="0" smtClean="0">
                <a:solidFill>
                  <a:srgbClr val="0000FF"/>
                </a:solidFill>
              </a:rPr>
              <a:t>独立选题、完成文献阅读和综述以及设计研究方案</a:t>
            </a:r>
            <a:endParaRPr lang="en-US" altLang="zh-CN" b="1" dirty="0" smtClean="0">
              <a:solidFill>
                <a:srgbClr val="0000FF"/>
              </a:solidFill>
            </a:endParaRPr>
          </a:p>
          <a:p>
            <a:pPr lvl="1" eaLnBrk="1" hangingPunct="1"/>
            <a:r>
              <a:rPr lang="zh-CN" altLang="en-US" b="1" dirty="0" smtClean="0">
                <a:solidFill>
                  <a:srgbClr val="0000FF"/>
                </a:solidFill>
              </a:rPr>
              <a:t>完成</a:t>
            </a:r>
            <a:r>
              <a:rPr lang="en-US" altLang="zh-CN" b="1" dirty="0" smtClean="0">
                <a:solidFill>
                  <a:srgbClr val="0000FF"/>
                </a:solidFill>
              </a:rPr>
              <a:t>2-3</a:t>
            </a:r>
            <a:r>
              <a:rPr lang="zh-CN" altLang="en-US" b="1" dirty="0" smtClean="0">
                <a:solidFill>
                  <a:srgbClr val="0000FF"/>
                </a:solidFill>
              </a:rPr>
              <a:t>个专题报告</a:t>
            </a:r>
          </a:p>
        </p:txBody>
      </p:sp>
    </p:spTree>
    <p:custDataLst>
      <p:tags r:id="rId1"/>
    </p:custDataLst>
    <p:extLst>
      <p:ext uri="{BB962C8B-B14F-4D97-AF65-F5344CB8AC3E}">
        <p14:creationId xmlns:p14="http://schemas.microsoft.com/office/powerpoint/2010/main" val="3493140318"/>
      </p:ext>
    </p:extLst>
  </p:cSld>
  <p:clrMapOvr>
    <a:masterClrMapping/>
  </p:clrMapOvr>
  <p:transition advTm="94"/>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0723">
                                            <p:txEl>
                                              <p:pRg st="1" end="1"/>
                                            </p:txEl>
                                          </p:spTgt>
                                        </p:tgtEl>
                                        <p:attrNameLst>
                                          <p:attrName>style.visibility</p:attrName>
                                        </p:attrNameLst>
                                      </p:cBhvr>
                                      <p:to>
                                        <p:strVal val="visible"/>
                                      </p:to>
                                    </p:set>
                                    <p:animEffect transition="in" filter="wipe(left)">
                                      <p:cBhvr>
                                        <p:cTn id="10" dur="500"/>
                                        <p:tgtEl>
                                          <p:spTgt spid="3072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animEffect transition="in" filter="wipe(left)">
                                      <p:cBhvr>
                                        <p:cTn id="13" dur="500"/>
                                        <p:tgtEl>
                                          <p:spTgt spid="3072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0723">
                                            <p:txEl>
                                              <p:pRg st="3" end="3"/>
                                            </p:txEl>
                                          </p:spTgt>
                                        </p:tgtEl>
                                        <p:attrNameLst>
                                          <p:attrName>style.visibility</p:attrName>
                                        </p:attrNameLst>
                                      </p:cBhvr>
                                      <p:to>
                                        <p:strVal val="visible"/>
                                      </p:to>
                                    </p:set>
                                    <p:animEffect transition="in" filter="wipe(left)">
                                      <p:cBhvr>
                                        <p:cTn id="16" dur="500"/>
                                        <p:tgtEl>
                                          <p:spTgt spid="3072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0723">
                                            <p:txEl>
                                              <p:pRg st="4" end="4"/>
                                            </p:txEl>
                                          </p:spTgt>
                                        </p:tgtEl>
                                        <p:attrNameLst>
                                          <p:attrName>style.visibility</p:attrName>
                                        </p:attrNameLst>
                                      </p:cBhvr>
                                      <p:to>
                                        <p:strVal val="visible"/>
                                      </p:to>
                                    </p:set>
                                    <p:animEffect transition="in" filter="wipe(left)">
                                      <p:cBhvr>
                                        <p:cTn id="19" dur="500"/>
                                        <p:tgtEl>
                                          <p:spTgt spid="3072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0723">
                                            <p:txEl>
                                              <p:pRg st="5" end="5"/>
                                            </p:txEl>
                                          </p:spTgt>
                                        </p:tgtEl>
                                        <p:attrNameLst>
                                          <p:attrName>style.visibility</p:attrName>
                                        </p:attrNameLst>
                                      </p:cBhvr>
                                      <p:to>
                                        <p:strVal val="visible"/>
                                      </p:to>
                                    </p:set>
                                    <p:animEffect transition="in" filter="wipe(left)">
                                      <p:cBhvr>
                                        <p:cTn id="22" dur="500"/>
                                        <p:tgtEl>
                                          <p:spTgt spid="30723">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0723">
                                            <p:txEl>
                                              <p:pRg st="6" end="6"/>
                                            </p:txEl>
                                          </p:spTgt>
                                        </p:tgtEl>
                                        <p:attrNameLst>
                                          <p:attrName>style.visibility</p:attrName>
                                        </p:attrNameLst>
                                      </p:cBhvr>
                                      <p:to>
                                        <p:strVal val="visible"/>
                                      </p:to>
                                    </p:set>
                                    <p:animEffect transition="in" filter="wipe(left)">
                                      <p:cBhvr>
                                        <p:cTn id="25" dur="500"/>
                                        <p:tgtEl>
                                          <p:spTgt spid="30723">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0723">
                                            <p:txEl>
                                              <p:pRg st="7" end="7"/>
                                            </p:txEl>
                                          </p:spTgt>
                                        </p:tgtEl>
                                        <p:attrNameLst>
                                          <p:attrName>style.visibility</p:attrName>
                                        </p:attrNameLst>
                                      </p:cBhvr>
                                      <p:to>
                                        <p:strVal val="visible"/>
                                      </p:to>
                                    </p:set>
                                    <p:animEffect transition="in" filter="wipe(left)">
                                      <p:cBhvr>
                                        <p:cTn id="28"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365250" y="214313"/>
            <a:ext cx="7364413" cy="1219200"/>
          </a:xfrm>
        </p:spPr>
        <p:txBody>
          <a:bodyPr/>
          <a:lstStyle/>
          <a:p>
            <a:pPr eaLnBrk="1" hangingPunct="1"/>
            <a:r>
              <a:rPr lang="zh-CN" altLang="en-US" sz="4000" b="1" dirty="0" smtClean="0">
                <a:solidFill>
                  <a:srgbClr val="FFFF00"/>
                </a:solidFill>
              </a:rPr>
              <a:t>课程学习的基本要求</a:t>
            </a:r>
          </a:p>
        </p:txBody>
      </p:sp>
      <p:sp>
        <p:nvSpPr>
          <p:cNvPr id="38915" name="Rectangle 3"/>
          <p:cNvSpPr>
            <a:spLocks noGrp="1" noChangeArrowheads="1"/>
          </p:cNvSpPr>
          <p:nvPr>
            <p:ph type="body" idx="1"/>
          </p:nvPr>
        </p:nvSpPr>
        <p:spPr>
          <a:xfrm>
            <a:off x="684213" y="1916113"/>
            <a:ext cx="7772400" cy="4648200"/>
          </a:xfrm>
        </p:spPr>
        <p:txBody>
          <a:bodyPr/>
          <a:lstStyle/>
          <a:p>
            <a:pPr eaLnBrk="1" hangingPunct="1"/>
            <a:r>
              <a:rPr lang="zh-CN" altLang="en-US" sz="2800" b="1" dirty="0" smtClean="0">
                <a:solidFill>
                  <a:srgbClr val="1E46F3"/>
                </a:solidFill>
              </a:rPr>
              <a:t>第二学期的基本要求</a:t>
            </a:r>
          </a:p>
          <a:p>
            <a:pPr lvl="1" eaLnBrk="1" hangingPunct="1"/>
            <a:r>
              <a:rPr lang="zh-CN" altLang="en-US" b="1" dirty="0" smtClean="0">
                <a:solidFill>
                  <a:srgbClr val="1E46F3"/>
                </a:solidFill>
              </a:rPr>
              <a:t>掌握反应时技术、传统心理物理学、信号检测论的发展及其在心理学及科学与技术领域的应用</a:t>
            </a:r>
          </a:p>
          <a:p>
            <a:pPr lvl="1" eaLnBrk="1" hangingPunct="1"/>
            <a:r>
              <a:rPr lang="zh-CN" altLang="en-US" b="1" dirty="0" smtClean="0">
                <a:solidFill>
                  <a:srgbClr val="1E46F3"/>
                </a:solidFill>
              </a:rPr>
              <a:t>学习不同实验研究领域的实验设计的方法与技术</a:t>
            </a:r>
          </a:p>
          <a:p>
            <a:pPr lvl="1" eaLnBrk="1" hangingPunct="1"/>
            <a:r>
              <a:rPr lang="zh-CN" altLang="en-US" b="1" dirty="0" smtClean="0">
                <a:solidFill>
                  <a:srgbClr val="1E46F3"/>
                </a:solidFill>
              </a:rPr>
              <a:t>学习和掌握经典和前沿的心理学实验</a:t>
            </a:r>
          </a:p>
          <a:p>
            <a:pPr lvl="1" eaLnBrk="1" hangingPunct="1"/>
            <a:r>
              <a:rPr lang="zh-CN" altLang="en-US" b="1" dirty="0" smtClean="0">
                <a:solidFill>
                  <a:srgbClr val="1E46F3"/>
                </a:solidFill>
              </a:rPr>
              <a:t>掌握实验数据的深入分析与讨论（高级统计分析方法在实验数据处理中的应用）</a:t>
            </a:r>
          </a:p>
          <a:p>
            <a:pPr lvl="1" eaLnBrk="1" hangingPunct="1"/>
            <a:r>
              <a:rPr lang="zh-CN" altLang="en-US" b="1" dirty="0" smtClean="0">
                <a:solidFill>
                  <a:srgbClr val="1E46F3"/>
                </a:solidFill>
              </a:rPr>
              <a:t>独立完成设计并并实施实验的能力（半学期的时间分组设计实验、讲授实验设计思路、完善实验设计，并独立实施实验设计、完成研究报告） </a:t>
            </a:r>
            <a:endParaRPr lang="en-US" altLang="zh-CN" b="1" dirty="0" smtClean="0">
              <a:solidFill>
                <a:srgbClr val="1E46F3"/>
              </a:solidFill>
            </a:endParaRPr>
          </a:p>
          <a:p>
            <a:pPr lvl="1" eaLnBrk="1" hangingPunct="1"/>
            <a:r>
              <a:rPr lang="zh-CN" altLang="en-US" b="1" dirty="0" smtClean="0">
                <a:solidFill>
                  <a:srgbClr val="1E46F3"/>
                </a:solidFill>
              </a:rPr>
              <a:t>独立撰写学年度研究报告</a:t>
            </a:r>
          </a:p>
        </p:txBody>
      </p:sp>
    </p:spTree>
    <p:custDataLst>
      <p:tags r:id="rId1"/>
    </p:custDataLst>
    <p:extLst>
      <p:ext uri="{BB962C8B-B14F-4D97-AF65-F5344CB8AC3E}">
        <p14:creationId xmlns:p14="http://schemas.microsoft.com/office/powerpoint/2010/main" val="71285702"/>
      </p:ext>
    </p:extLst>
  </p:cSld>
  <p:clrMapOvr>
    <a:masterClrMapping/>
  </p:clrMapOvr>
  <p:transition advTm="7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ipe(left)">
                                      <p:cBhvr>
                                        <p:cTn id="7" dur="500"/>
                                        <p:tgtEl>
                                          <p:spTgt spid="3891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wipe(left)">
                                      <p:cBhvr>
                                        <p:cTn id="10" dur="500"/>
                                        <p:tgtEl>
                                          <p:spTgt spid="3891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Effect transition="in" filter="wipe(left)">
                                      <p:cBhvr>
                                        <p:cTn id="13" dur="500"/>
                                        <p:tgtEl>
                                          <p:spTgt spid="3891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8915">
                                            <p:txEl>
                                              <p:pRg st="3" end="3"/>
                                            </p:txEl>
                                          </p:spTgt>
                                        </p:tgtEl>
                                        <p:attrNameLst>
                                          <p:attrName>style.visibility</p:attrName>
                                        </p:attrNameLst>
                                      </p:cBhvr>
                                      <p:to>
                                        <p:strVal val="visible"/>
                                      </p:to>
                                    </p:set>
                                    <p:animEffect transition="in" filter="wipe(left)">
                                      <p:cBhvr>
                                        <p:cTn id="16" dur="500"/>
                                        <p:tgtEl>
                                          <p:spTgt spid="38915">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animEffect transition="in" filter="wipe(left)">
                                      <p:cBhvr>
                                        <p:cTn id="19" dur="500"/>
                                        <p:tgtEl>
                                          <p:spTgt spid="38915">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8915">
                                            <p:txEl>
                                              <p:pRg st="5" end="5"/>
                                            </p:txEl>
                                          </p:spTgt>
                                        </p:tgtEl>
                                        <p:attrNameLst>
                                          <p:attrName>style.visibility</p:attrName>
                                        </p:attrNameLst>
                                      </p:cBhvr>
                                      <p:to>
                                        <p:strVal val="visible"/>
                                      </p:to>
                                    </p:set>
                                    <p:animEffect transition="in" filter="wipe(left)">
                                      <p:cBhvr>
                                        <p:cTn id="22" dur="500"/>
                                        <p:tgtEl>
                                          <p:spTgt spid="38915">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8915">
                                            <p:txEl>
                                              <p:pRg st="6" end="6"/>
                                            </p:txEl>
                                          </p:spTgt>
                                        </p:tgtEl>
                                        <p:attrNameLst>
                                          <p:attrName>style.visibility</p:attrName>
                                        </p:attrNameLst>
                                      </p:cBhvr>
                                      <p:to>
                                        <p:strVal val="visible"/>
                                      </p:to>
                                    </p:set>
                                    <p:animEffect transition="in" filter="wipe(left)">
                                      <p:cBhvr>
                                        <p:cTn id="25" dur="500"/>
                                        <p:tgtEl>
                                          <p:spTgt spid="38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85863" y="214313"/>
            <a:ext cx="7569200" cy="1373187"/>
          </a:xfrm>
        </p:spPr>
        <p:txBody>
          <a:bodyPr/>
          <a:lstStyle/>
          <a:p>
            <a:pPr eaLnBrk="1" hangingPunct="1"/>
            <a:r>
              <a:rPr lang="zh-CN" altLang="en-US" sz="4000" b="1" dirty="0" smtClean="0">
                <a:solidFill>
                  <a:srgbClr val="FFFF00"/>
                </a:solidFill>
              </a:rPr>
              <a:t>课程基本教学目标</a:t>
            </a:r>
          </a:p>
        </p:txBody>
      </p:sp>
      <p:sp>
        <p:nvSpPr>
          <p:cNvPr id="45059" name="Rectangle 3"/>
          <p:cNvSpPr>
            <a:spLocks noGrp="1" noChangeArrowheads="1"/>
          </p:cNvSpPr>
          <p:nvPr>
            <p:ph type="body" idx="1"/>
          </p:nvPr>
        </p:nvSpPr>
        <p:spPr>
          <a:xfrm>
            <a:off x="395536" y="1916832"/>
            <a:ext cx="8424936" cy="4608512"/>
          </a:xfrm>
        </p:spPr>
        <p:txBody>
          <a:bodyPr>
            <a:normAutofit/>
          </a:bodyPr>
          <a:lstStyle/>
          <a:p>
            <a:pPr algn="just" eaLnBrk="1" hangingPunct="1">
              <a:lnSpc>
                <a:spcPct val="90000"/>
              </a:lnSpc>
            </a:pPr>
            <a:r>
              <a:rPr lang="zh-CN" altLang="en-US" sz="2400" b="1" dirty="0" smtClean="0">
                <a:solidFill>
                  <a:srgbClr val="0000FF"/>
                </a:solidFill>
              </a:rPr>
              <a:t>总体目标</a:t>
            </a:r>
            <a:endParaRPr lang="zh-CN" altLang="en-US" sz="2400" dirty="0" smtClean="0">
              <a:solidFill>
                <a:srgbClr val="0000FF"/>
              </a:solidFill>
            </a:endParaRPr>
          </a:p>
          <a:p>
            <a:pPr lvl="1" eaLnBrk="1" hangingPunct="1">
              <a:lnSpc>
                <a:spcPct val="90000"/>
              </a:lnSpc>
            </a:pPr>
            <a:r>
              <a:rPr lang="zh-CN" altLang="en-US" sz="2000" b="1" dirty="0" smtClean="0">
                <a:solidFill>
                  <a:srgbClr val="0000FF"/>
                </a:solidFill>
              </a:rPr>
              <a:t>掌握心理学实验研究的基本原则与基本过程</a:t>
            </a:r>
          </a:p>
          <a:p>
            <a:pPr lvl="1" eaLnBrk="1" hangingPunct="1">
              <a:lnSpc>
                <a:spcPct val="90000"/>
              </a:lnSpc>
            </a:pPr>
            <a:r>
              <a:rPr lang="zh-CN" altLang="en-US" sz="2000" b="1" dirty="0" smtClean="0">
                <a:solidFill>
                  <a:srgbClr val="0000FF"/>
                </a:solidFill>
              </a:rPr>
              <a:t>掌握心理学实验研究的技术与方法   </a:t>
            </a:r>
          </a:p>
          <a:p>
            <a:pPr lvl="1" eaLnBrk="1" hangingPunct="1">
              <a:lnSpc>
                <a:spcPct val="90000"/>
              </a:lnSpc>
            </a:pPr>
            <a:r>
              <a:rPr lang="zh-CN" altLang="en-US" sz="2000" b="1" dirty="0" smtClean="0">
                <a:solidFill>
                  <a:srgbClr val="0000FF"/>
                </a:solidFill>
              </a:rPr>
              <a:t>具备实验设计和撰写研究报告的能力  </a:t>
            </a:r>
          </a:p>
          <a:p>
            <a:pPr eaLnBrk="1" hangingPunct="1">
              <a:lnSpc>
                <a:spcPct val="90000"/>
              </a:lnSpc>
            </a:pPr>
            <a:r>
              <a:rPr lang="zh-CN" altLang="en-US" sz="2400" b="1" dirty="0" smtClean="0">
                <a:solidFill>
                  <a:srgbClr val="0000FF"/>
                </a:solidFill>
              </a:rPr>
              <a:t>具体包括如下方面</a:t>
            </a:r>
            <a:endParaRPr lang="zh-CN" altLang="en-US" sz="2400" dirty="0" smtClean="0">
              <a:solidFill>
                <a:srgbClr val="0000FF"/>
              </a:solidFill>
            </a:endParaRPr>
          </a:p>
          <a:p>
            <a:pPr lvl="1" eaLnBrk="1" hangingPunct="1">
              <a:lnSpc>
                <a:spcPct val="90000"/>
              </a:lnSpc>
            </a:pPr>
            <a:r>
              <a:rPr lang="zh-CN" altLang="en-US" sz="2000" b="1" dirty="0" smtClean="0">
                <a:solidFill>
                  <a:srgbClr val="0000FF"/>
                </a:solidFill>
              </a:rPr>
              <a:t>培养的严谨的科学精神</a:t>
            </a:r>
          </a:p>
          <a:p>
            <a:pPr lvl="1" eaLnBrk="1" hangingPunct="1">
              <a:lnSpc>
                <a:spcPct val="90000"/>
              </a:lnSpc>
            </a:pPr>
            <a:r>
              <a:rPr lang="zh-CN" altLang="en-US" sz="2000" b="1" dirty="0" smtClean="0">
                <a:solidFill>
                  <a:srgbClr val="0000FF"/>
                </a:solidFill>
              </a:rPr>
              <a:t>培养严谨的实验科学的逻辑思维</a:t>
            </a:r>
          </a:p>
          <a:p>
            <a:pPr lvl="1" eaLnBrk="1" hangingPunct="1">
              <a:lnSpc>
                <a:spcPct val="90000"/>
              </a:lnSpc>
            </a:pPr>
            <a:r>
              <a:rPr lang="zh-CN" altLang="en-US" sz="2000" b="1" dirty="0" smtClean="0">
                <a:solidFill>
                  <a:srgbClr val="0000FF"/>
                </a:solidFill>
              </a:rPr>
              <a:t>培养心理实验研究与实践应用的基本能力</a:t>
            </a:r>
          </a:p>
          <a:p>
            <a:pPr lvl="1" eaLnBrk="1" hangingPunct="1">
              <a:lnSpc>
                <a:spcPct val="90000"/>
              </a:lnSpc>
            </a:pPr>
            <a:r>
              <a:rPr lang="zh-CN" altLang="en-US" sz="2000" b="1" dirty="0" smtClean="0">
                <a:solidFill>
                  <a:srgbClr val="0000FF"/>
                </a:solidFill>
              </a:rPr>
              <a:t>培养学生的撰写报告和学术交流能力</a:t>
            </a:r>
          </a:p>
          <a:p>
            <a:pPr lvl="1" eaLnBrk="1" hangingPunct="1">
              <a:lnSpc>
                <a:spcPct val="90000"/>
              </a:lnSpc>
            </a:pPr>
            <a:r>
              <a:rPr lang="zh-CN" altLang="en-US" sz="2000" b="1" dirty="0" smtClean="0">
                <a:solidFill>
                  <a:srgbClr val="0000FF"/>
                </a:solidFill>
              </a:rPr>
              <a:t>培养对实验心理学的普遍适用性的认识</a:t>
            </a:r>
          </a:p>
          <a:p>
            <a:pPr lvl="1">
              <a:lnSpc>
                <a:spcPct val="90000"/>
              </a:lnSpc>
            </a:pPr>
            <a:r>
              <a:rPr lang="zh-CN" altLang="en-US" sz="2000" b="1" dirty="0" smtClean="0">
                <a:solidFill>
                  <a:srgbClr val="0000FF"/>
                </a:solidFill>
              </a:rPr>
              <a:t>培养实验设计、实验实施、数据分析和撰写研究报告等综合的心理学研究能力</a:t>
            </a:r>
            <a:endParaRPr lang="en-US" altLang="zh-CN" sz="2000" b="1" dirty="0" smtClean="0">
              <a:solidFill>
                <a:srgbClr val="0000FF"/>
              </a:solidFill>
            </a:endParaRPr>
          </a:p>
          <a:p>
            <a:pPr lvl="1">
              <a:lnSpc>
                <a:spcPct val="90000"/>
              </a:lnSpc>
            </a:pPr>
            <a:r>
              <a:rPr lang="zh-CN" altLang="en-US" sz="2000" b="1" dirty="0" smtClean="0">
                <a:solidFill>
                  <a:srgbClr val="0000FF"/>
                </a:solidFill>
              </a:rPr>
              <a:t>培养</a:t>
            </a:r>
            <a:r>
              <a:rPr lang="zh-CN" altLang="en-US" sz="2000" b="1" dirty="0">
                <a:solidFill>
                  <a:srgbClr val="0000FF"/>
                </a:solidFill>
              </a:rPr>
              <a:t>学生独立从事心理学</a:t>
            </a:r>
            <a:r>
              <a:rPr lang="zh-CN" altLang="en-US" sz="2000" b="1" dirty="0" smtClean="0">
                <a:solidFill>
                  <a:srgbClr val="0000FF"/>
                </a:solidFill>
              </a:rPr>
              <a:t>基础与应用研究的能力</a:t>
            </a:r>
            <a:endParaRPr lang="en-US" altLang="zh-CN" sz="2000" b="1" dirty="0" smtClean="0">
              <a:solidFill>
                <a:srgbClr val="0000FF"/>
              </a:solidFill>
            </a:endParaRPr>
          </a:p>
          <a:p>
            <a:pPr lvl="1">
              <a:lnSpc>
                <a:spcPct val="90000"/>
              </a:lnSpc>
            </a:pPr>
            <a:endParaRPr lang="zh-CN" altLang="en-US" sz="2000" b="1" dirty="0" smtClean="0">
              <a:solidFill>
                <a:srgbClr val="0000FF"/>
              </a:solidFill>
            </a:endParaRPr>
          </a:p>
        </p:txBody>
      </p:sp>
    </p:spTree>
    <p:custDataLst>
      <p:tags r:id="rId1"/>
    </p:custDataLst>
    <p:extLst>
      <p:ext uri="{BB962C8B-B14F-4D97-AF65-F5344CB8AC3E}">
        <p14:creationId xmlns:p14="http://schemas.microsoft.com/office/powerpoint/2010/main" val="589242182"/>
      </p:ext>
    </p:extLst>
  </p:cSld>
  <p:clrMapOvr>
    <a:masterClrMapping/>
  </p:clrMapOvr>
  <p:transition advTm="79"/>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5059">
                                            <p:txEl>
                                              <p:pRg st="1" end="1"/>
                                            </p:txEl>
                                          </p:spTgt>
                                        </p:tgtEl>
                                        <p:attrNameLst>
                                          <p:attrName>style.visibility</p:attrName>
                                        </p:attrNameLst>
                                      </p:cBhvr>
                                      <p:to>
                                        <p:strVal val="visible"/>
                                      </p:to>
                                    </p:set>
                                    <p:animEffect transition="in" filter="wipe(left)">
                                      <p:cBhvr>
                                        <p:cTn id="10" dur="500"/>
                                        <p:tgtEl>
                                          <p:spTgt spid="4505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Effect transition="in" filter="wipe(left)">
                                      <p:cBhvr>
                                        <p:cTn id="13" dur="500"/>
                                        <p:tgtEl>
                                          <p:spTgt spid="4505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5059">
                                            <p:txEl>
                                              <p:pRg st="3" end="3"/>
                                            </p:txEl>
                                          </p:spTgt>
                                        </p:tgtEl>
                                        <p:attrNameLst>
                                          <p:attrName>style.visibility</p:attrName>
                                        </p:attrNameLst>
                                      </p:cBhvr>
                                      <p:to>
                                        <p:strVal val="visible"/>
                                      </p:to>
                                    </p:set>
                                    <p:animEffect transition="in" filter="wipe(left)">
                                      <p:cBhvr>
                                        <p:cTn id="16" dur="500"/>
                                        <p:tgtEl>
                                          <p:spTgt spid="45059">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5059">
                                            <p:txEl>
                                              <p:pRg st="4" end="4"/>
                                            </p:txEl>
                                          </p:spTgt>
                                        </p:tgtEl>
                                        <p:attrNameLst>
                                          <p:attrName>style.visibility</p:attrName>
                                        </p:attrNameLst>
                                      </p:cBhvr>
                                      <p:to>
                                        <p:strVal val="visible"/>
                                      </p:to>
                                    </p:set>
                                    <p:animEffect transition="in" filter="wipe(left)">
                                      <p:cBhvr>
                                        <p:cTn id="21" dur="500"/>
                                        <p:tgtEl>
                                          <p:spTgt spid="45059">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5059">
                                            <p:txEl>
                                              <p:pRg st="5" end="5"/>
                                            </p:txEl>
                                          </p:spTgt>
                                        </p:tgtEl>
                                        <p:attrNameLst>
                                          <p:attrName>style.visibility</p:attrName>
                                        </p:attrNameLst>
                                      </p:cBhvr>
                                      <p:to>
                                        <p:strVal val="visible"/>
                                      </p:to>
                                    </p:set>
                                    <p:animEffect transition="in" filter="wipe(left)">
                                      <p:cBhvr>
                                        <p:cTn id="24" dur="500"/>
                                        <p:tgtEl>
                                          <p:spTgt spid="45059">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5059">
                                            <p:txEl>
                                              <p:pRg st="6" end="6"/>
                                            </p:txEl>
                                          </p:spTgt>
                                        </p:tgtEl>
                                        <p:attrNameLst>
                                          <p:attrName>style.visibility</p:attrName>
                                        </p:attrNameLst>
                                      </p:cBhvr>
                                      <p:to>
                                        <p:strVal val="visible"/>
                                      </p:to>
                                    </p:set>
                                    <p:animEffect transition="in" filter="wipe(left)">
                                      <p:cBhvr>
                                        <p:cTn id="27" dur="500"/>
                                        <p:tgtEl>
                                          <p:spTgt spid="45059">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5059">
                                            <p:txEl>
                                              <p:pRg st="7" end="7"/>
                                            </p:txEl>
                                          </p:spTgt>
                                        </p:tgtEl>
                                        <p:attrNameLst>
                                          <p:attrName>style.visibility</p:attrName>
                                        </p:attrNameLst>
                                      </p:cBhvr>
                                      <p:to>
                                        <p:strVal val="visible"/>
                                      </p:to>
                                    </p:set>
                                    <p:animEffect transition="in" filter="wipe(left)">
                                      <p:cBhvr>
                                        <p:cTn id="30" dur="500"/>
                                        <p:tgtEl>
                                          <p:spTgt spid="45059">
                                            <p:txEl>
                                              <p:pRg st="7" end="7"/>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5059">
                                            <p:txEl>
                                              <p:pRg st="8" end="8"/>
                                            </p:txEl>
                                          </p:spTgt>
                                        </p:tgtEl>
                                        <p:attrNameLst>
                                          <p:attrName>style.visibility</p:attrName>
                                        </p:attrNameLst>
                                      </p:cBhvr>
                                      <p:to>
                                        <p:strVal val="visible"/>
                                      </p:to>
                                    </p:set>
                                    <p:animEffect transition="in" filter="wipe(left)">
                                      <p:cBhvr>
                                        <p:cTn id="33" dur="500"/>
                                        <p:tgtEl>
                                          <p:spTgt spid="45059">
                                            <p:txEl>
                                              <p:pRg st="8" end="8"/>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45059">
                                            <p:txEl>
                                              <p:pRg st="9" end="9"/>
                                            </p:txEl>
                                          </p:spTgt>
                                        </p:tgtEl>
                                        <p:attrNameLst>
                                          <p:attrName>style.visibility</p:attrName>
                                        </p:attrNameLst>
                                      </p:cBhvr>
                                      <p:to>
                                        <p:strVal val="visible"/>
                                      </p:to>
                                    </p:set>
                                    <p:animEffect transition="in" filter="wipe(left)">
                                      <p:cBhvr>
                                        <p:cTn id="36" dur="500"/>
                                        <p:tgtEl>
                                          <p:spTgt spid="45059">
                                            <p:txEl>
                                              <p:pRg st="9" end="9"/>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45059">
                                            <p:txEl>
                                              <p:pRg st="10" end="10"/>
                                            </p:txEl>
                                          </p:spTgt>
                                        </p:tgtEl>
                                        <p:attrNameLst>
                                          <p:attrName>style.visibility</p:attrName>
                                        </p:attrNameLst>
                                      </p:cBhvr>
                                      <p:to>
                                        <p:strVal val="visible"/>
                                      </p:to>
                                    </p:set>
                                    <p:animEffect transition="in" filter="wipe(left)">
                                      <p:cBhvr>
                                        <p:cTn id="39" dur="500"/>
                                        <p:tgtEl>
                                          <p:spTgt spid="45059">
                                            <p:txEl>
                                              <p:pRg st="10" end="10"/>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45059">
                                            <p:txEl>
                                              <p:pRg st="11" end="11"/>
                                            </p:txEl>
                                          </p:spTgt>
                                        </p:tgtEl>
                                        <p:attrNameLst>
                                          <p:attrName>style.visibility</p:attrName>
                                        </p:attrNameLst>
                                      </p:cBhvr>
                                      <p:to>
                                        <p:strVal val="visible"/>
                                      </p:to>
                                    </p:set>
                                    <p:animEffect transition="in" filter="wipe(left)">
                                      <p:cBhvr>
                                        <p:cTn id="42" dur="500"/>
                                        <p:tgtEl>
                                          <p:spTgt spid="4505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85863" y="214313"/>
            <a:ext cx="7569200" cy="1373187"/>
          </a:xfrm>
        </p:spPr>
        <p:txBody>
          <a:bodyPr/>
          <a:lstStyle/>
          <a:p>
            <a:pPr eaLnBrk="1" hangingPunct="1"/>
            <a:r>
              <a:rPr lang="zh-CN" altLang="en-US" sz="4000" b="1" dirty="0" smtClean="0">
                <a:solidFill>
                  <a:srgbClr val="FFFF00"/>
                </a:solidFill>
              </a:rPr>
              <a:t>课程结业达到</a:t>
            </a:r>
            <a:r>
              <a:rPr lang="zh-CN" altLang="en-US" sz="4000" b="1" dirty="0">
                <a:solidFill>
                  <a:srgbClr val="FFFF00"/>
                </a:solidFill>
              </a:rPr>
              <a:t>的</a:t>
            </a:r>
            <a:r>
              <a:rPr lang="zh-CN" altLang="en-US" sz="4000" b="1" dirty="0" smtClean="0">
                <a:solidFill>
                  <a:srgbClr val="FFFF00"/>
                </a:solidFill>
              </a:rPr>
              <a:t>目标？</a:t>
            </a:r>
          </a:p>
        </p:txBody>
      </p:sp>
      <p:sp>
        <p:nvSpPr>
          <p:cNvPr id="326659" name="Rectangle 3"/>
          <p:cNvSpPr>
            <a:spLocks noGrp="1" noChangeArrowheads="1"/>
          </p:cNvSpPr>
          <p:nvPr>
            <p:ph type="body" idx="1"/>
          </p:nvPr>
        </p:nvSpPr>
        <p:spPr>
          <a:xfrm>
            <a:off x="685800" y="2133600"/>
            <a:ext cx="7772400" cy="4191000"/>
          </a:xfrm>
        </p:spPr>
        <p:txBody>
          <a:bodyPr>
            <a:normAutofit lnSpcReduction="10000"/>
          </a:bodyPr>
          <a:lstStyle/>
          <a:p>
            <a:pPr eaLnBrk="1" hangingPunct="1">
              <a:lnSpc>
                <a:spcPct val="90000"/>
              </a:lnSpc>
            </a:pPr>
            <a:r>
              <a:rPr lang="zh-CN" altLang="en-US" sz="2800" dirty="0" smtClean="0">
                <a:solidFill>
                  <a:srgbClr val="0000FF"/>
                </a:solidFill>
              </a:rPr>
              <a:t>掌握实验心理学的实验设计基础理论、方法与技术，并运用到基础与应用研究领域</a:t>
            </a:r>
          </a:p>
          <a:p>
            <a:pPr eaLnBrk="1" hangingPunct="1">
              <a:lnSpc>
                <a:spcPct val="90000"/>
              </a:lnSpc>
            </a:pPr>
            <a:r>
              <a:rPr lang="zh-CN" altLang="en-US" sz="2800" dirty="0" smtClean="0">
                <a:solidFill>
                  <a:srgbClr val="0000FF"/>
                </a:solidFill>
              </a:rPr>
              <a:t>掌握实验设计的思维方式和逻辑，并结合多元化方法运用于基础研究与解决实际问题；</a:t>
            </a:r>
            <a:endParaRPr lang="en-US" altLang="zh-CN" sz="2800" dirty="0" smtClean="0">
              <a:solidFill>
                <a:srgbClr val="0000FF"/>
              </a:solidFill>
            </a:endParaRPr>
          </a:p>
          <a:p>
            <a:pPr eaLnBrk="1" hangingPunct="1">
              <a:lnSpc>
                <a:spcPct val="90000"/>
              </a:lnSpc>
            </a:pPr>
            <a:r>
              <a:rPr lang="zh-CN" altLang="en-US" sz="2800" dirty="0" smtClean="0">
                <a:solidFill>
                  <a:srgbClr val="0000FF"/>
                </a:solidFill>
              </a:rPr>
              <a:t>能够独立选题、查阅文献、提出问题及设计实验研究方案，并独立实施实验 和完成研究报告</a:t>
            </a:r>
          </a:p>
          <a:p>
            <a:pPr eaLnBrk="1" hangingPunct="1">
              <a:lnSpc>
                <a:spcPct val="90000"/>
              </a:lnSpc>
            </a:pPr>
            <a:r>
              <a:rPr lang="zh-CN" altLang="en-US" sz="2800" dirty="0" smtClean="0">
                <a:solidFill>
                  <a:srgbClr val="0000FF"/>
                </a:solidFill>
              </a:rPr>
              <a:t>能够灵活运用</a:t>
            </a:r>
            <a:r>
              <a:rPr lang="zh-CN" altLang="en-US" sz="2800" dirty="0" smtClean="0">
                <a:solidFill>
                  <a:srgbClr val="0000FF"/>
                </a:solidFill>
              </a:rPr>
              <a:t>统计学方法，对实验结果进行整理与深入的统计分析与讨论</a:t>
            </a:r>
          </a:p>
          <a:p>
            <a:pPr eaLnBrk="1" hangingPunct="1">
              <a:lnSpc>
                <a:spcPct val="90000"/>
              </a:lnSpc>
            </a:pPr>
            <a:r>
              <a:rPr lang="zh-CN" altLang="en-US" sz="2800" dirty="0" smtClean="0">
                <a:solidFill>
                  <a:srgbClr val="0000FF"/>
                </a:solidFill>
              </a:rPr>
              <a:t>能够撰写出结构严谨、逻辑清晰、分析与讨论科学可靠的</a:t>
            </a:r>
            <a:r>
              <a:rPr lang="zh-CN" altLang="en-US" sz="2800" dirty="0" smtClean="0">
                <a:solidFill>
                  <a:srgbClr val="0000FF"/>
                </a:solidFill>
              </a:rPr>
              <a:t>高质量实验</a:t>
            </a:r>
            <a:r>
              <a:rPr lang="zh-CN" altLang="en-US" sz="2800" dirty="0" smtClean="0">
                <a:solidFill>
                  <a:srgbClr val="0000FF"/>
                </a:solidFill>
              </a:rPr>
              <a:t>（研究）报告 </a:t>
            </a:r>
          </a:p>
        </p:txBody>
      </p:sp>
    </p:spTree>
    <p:custDataLst>
      <p:tags r:id="rId1"/>
    </p:custDataLst>
    <p:extLst>
      <p:ext uri="{BB962C8B-B14F-4D97-AF65-F5344CB8AC3E}">
        <p14:creationId xmlns:p14="http://schemas.microsoft.com/office/powerpoint/2010/main" val="3304207587"/>
      </p:ext>
    </p:extLst>
  </p:cSld>
  <p:clrMapOvr>
    <a:masterClrMapping/>
  </p:clrMapOvr>
  <p:transition advTm="142"/>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6659">
                                            <p:txEl>
                                              <p:pRg st="0" end="0"/>
                                            </p:txEl>
                                          </p:spTgt>
                                        </p:tgtEl>
                                        <p:attrNameLst>
                                          <p:attrName>style.visibility</p:attrName>
                                        </p:attrNameLst>
                                      </p:cBhvr>
                                      <p:to>
                                        <p:strVal val="visible"/>
                                      </p:to>
                                    </p:set>
                                    <p:animEffect transition="in" filter="wipe(left)">
                                      <p:cBhvr>
                                        <p:cTn id="7" dur="500"/>
                                        <p:tgtEl>
                                          <p:spTgt spid="326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6659">
                                            <p:txEl>
                                              <p:pRg st="1" end="1"/>
                                            </p:txEl>
                                          </p:spTgt>
                                        </p:tgtEl>
                                        <p:attrNameLst>
                                          <p:attrName>style.visibility</p:attrName>
                                        </p:attrNameLst>
                                      </p:cBhvr>
                                      <p:to>
                                        <p:strVal val="visible"/>
                                      </p:to>
                                    </p:set>
                                    <p:animEffect transition="in" filter="wipe(left)">
                                      <p:cBhvr>
                                        <p:cTn id="12" dur="500"/>
                                        <p:tgtEl>
                                          <p:spTgt spid="326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6659">
                                            <p:txEl>
                                              <p:pRg st="2" end="2"/>
                                            </p:txEl>
                                          </p:spTgt>
                                        </p:tgtEl>
                                        <p:attrNameLst>
                                          <p:attrName>style.visibility</p:attrName>
                                        </p:attrNameLst>
                                      </p:cBhvr>
                                      <p:to>
                                        <p:strVal val="visible"/>
                                      </p:to>
                                    </p:set>
                                    <p:animEffect transition="in" filter="wipe(left)">
                                      <p:cBhvr>
                                        <p:cTn id="17" dur="500"/>
                                        <p:tgtEl>
                                          <p:spTgt spid="3266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6659">
                                            <p:txEl>
                                              <p:pRg st="3" end="3"/>
                                            </p:txEl>
                                          </p:spTgt>
                                        </p:tgtEl>
                                        <p:attrNameLst>
                                          <p:attrName>style.visibility</p:attrName>
                                        </p:attrNameLst>
                                      </p:cBhvr>
                                      <p:to>
                                        <p:strVal val="visible"/>
                                      </p:to>
                                    </p:set>
                                    <p:animEffect transition="in" filter="wipe(left)">
                                      <p:cBhvr>
                                        <p:cTn id="22" dur="500"/>
                                        <p:tgtEl>
                                          <p:spTgt spid="3266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6659">
                                            <p:txEl>
                                              <p:pRg st="4" end="4"/>
                                            </p:txEl>
                                          </p:spTgt>
                                        </p:tgtEl>
                                        <p:attrNameLst>
                                          <p:attrName>style.visibility</p:attrName>
                                        </p:attrNameLst>
                                      </p:cBhvr>
                                      <p:to>
                                        <p:strVal val="visible"/>
                                      </p:to>
                                    </p:set>
                                    <p:animEffect transition="in" filter="wipe(left)">
                                      <p:cBhvr>
                                        <p:cTn id="27" dur="500"/>
                                        <p:tgtEl>
                                          <p:spTgt spid="3266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solidFill>
                  <a:srgbClr val="FFFF00"/>
                </a:solidFill>
                <a:latin typeface="宋体" pitchFamily="2" charset="-122"/>
                <a:ea typeface="宋体" pitchFamily="2" charset="-122"/>
              </a:rPr>
              <a:t>实验心理学的教学</a:t>
            </a:r>
            <a:r>
              <a:rPr lang="zh-CN" altLang="en-US" b="1" dirty="0" smtClean="0">
                <a:solidFill>
                  <a:srgbClr val="FFFF00"/>
                </a:solidFill>
                <a:latin typeface="宋体" pitchFamily="2" charset="-122"/>
                <a:ea typeface="宋体" pitchFamily="2" charset="-122"/>
              </a:rPr>
              <a:t>方法探索与实践</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4434658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539553" y="2060848"/>
            <a:ext cx="7740848" cy="4065315"/>
          </a:xfrm>
        </p:spPr>
        <p:txBody>
          <a:bodyPr/>
          <a:lstStyle/>
          <a:p>
            <a:r>
              <a:rPr lang="zh-CN" altLang="en-US" dirty="0" smtClean="0"/>
              <a:t>伴随课堂教学的两个重要的工作：</a:t>
            </a:r>
            <a:endParaRPr lang="en-US" altLang="zh-CN" dirty="0" smtClean="0"/>
          </a:p>
          <a:p>
            <a:pPr lvl="1"/>
            <a:r>
              <a:rPr lang="zh-CN" altLang="en-US" dirty="0" smtClean="0"/>
              <a:t>学年度研究设计</a:t>
            </a:r>
            <a:endParaRPr lang="en-US" altLang="zh-CN" dirty="0" smtClean="0"/>
          </a:p>
          <a:p>
            <a:pPr lvl="1"/>
            <a:r>
              <a:rPr lang="zh-CN" altLang="en-US" dirty="0" smtClean="0"/>
              <a:t>开放的</a:t>
            </a:r>
            <a:r>
              <a:rPr lang="en-US" altLang="zh-CN" dirty="0" smtClean="0"/>
              <a:t>PPT</a:t>
            </a:r>
            <a:r>
              <a:rPr lang="zh-CN" altLang="en-US" dirty="0" smtClean="0"/>
              <a:t>报告</a:t>
            </a:r>
            <a:endParaRPr lang="zh-CN" altLang="en-US" dirty="0"/>
          </a:p>
        </p:txBody>
      </p:sp>
      <p:sp>
        <p:nvSpPr>
          <p:cNvPr id="4" name="标题 3"/>
          <p:cNvSpPr>
            <a:spLocks noGrp="1"/>
          </p:cNvSpPr>
          <p:nvPr>
            <p:ph type="title"/>
          </p:nvPr>
        </p:nvSpPr>
        <p:spPr/>
        <p:txBody>
          <a:bodyPr/>
          <a:lstStyle/>
          <a:p>
            <a:endParaRPr lang="zh-CN" altLang="en-US" dirty="0">
              <a:solidFill>
                <a:srgbClr val="FFFF00"/>
              </a:solidFill>
            </a:endParaRPr>
          </a:p>
        </p:txBody>
      </p:sp>
    </p:spTree>
    <p:extLst>
      <p:ext uri="{BB962C8B-B14F-4D97-AF65-F5344CB8AC3E}">
        <p14:creationId xmlns:p14="http://schemas.microsoft.com/office/powerpoint/2010/main" val="4149097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CN" altLang="en-US" sz="3200" dirty="0" smtClean="0">
                <a:solidFill>
                  <a:srgbClr val="FFFF00"/>
                </a:solidFill>
              </a:rPr>
              <a:t>课程教学模式：学习与研究能力培养的教学模式</a:t>
            </a:r>
          </a:p>
        </p:txBody>
      </p:sp>
      <p:sp>
        <p:nvSpPr>
          <p:cNvPr id="15363" name="Rectangle 5"/>
          <p:cNvSpPr>
            <a:spLocks noChangeArrowheads="1"/>
          </p:cNvSpPr>
          <p:nvPr/>
        </p:nvSpPr>
        <p:spPr bwMode="auto">
          <a:xfrm>
            <a:off x="0" y="1776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6" name="矩形 5"/>
          <p:cNvSpPr/>
          <p:nvPr/>
        </p:nvSpPr>
        <p:spPr bwMode="auto">
          <a:xfrm>
            <a:off x="755652" y="1916113"/>
            <a:ext cx="2447926" cy="1500187"/>
          </a:xfrm>
          <a:prstGeom prst="rect">
            <a:avLst/>
          </a:prstGeom>
          <a:solidFill>
            <a:srgbClr val="0000FF"/>
          </a:solidFill>
          <a:ln>
            <a:solidFill>
              <a:srgbClr val="FF0066"/>
            </a:solidFill>
          </a:ln>
        </p:spPr>
        <p:style>
          <a:lnRef idx="2">
            <a:schemeClr val="accent1">
              <a:shade val="50000"/>
            </a:schemeClr>
          </a:lnRef>
          <a:fillRef idx="1001">
            <a:schemeClr val="dk2"/>
          </a:fillRef>
          <a:effectRef idx="0">
            <a:schemeClr val="accent1"/>
          </a:effectRef>
          <a:fontRef idx="minor">
            <a:schemeClr val="lt1"/>
          </a:fontRef>
        </p:style>
        <p:txBody>
          <a:bodyPr anchor="ctr"/>
          <a:lstStyle/>
          <a:p>
            <a:pPr algn="ctr">
              <a:defRPr/>
            </a:pPr>
            <a:r>
              <a:rPr lang="zh-CN" altLang="en-US" b="1" dirty="0">
                <a:solidFill>
                  <a:srgbClr val="FFFF00"/>
                </a:solidFill>
              </a:rPr>
              <a:t>实验心理学理论、方法与</a:t>
            </a:r>
            <a:r>
              <a:rPr lang="zh-CN" altLang="en-US" b="1" dirty="0" smtClean="0">
                <a:solidFill>
                  <a:srgbClr val="FFFF00"/>
                </a:solidFill>
              </a:rPr>
              <a:t>技术</a:t>
            </a:r>
            <a:endParaRPr lang="en-US" altLang="zh-CN" b="1" dirty="0" smtClean="0">
              <a:solidFill>
                <a:srgbClr val="FFFF00"/>
              </a:solidFill>
            </a:endParaRPr>
          </a:p>
          <a:p>
            <a:pPr algn="ctr">
              <a:defRPr/>
            </a:pPr>
            <a:r>
              <a:rPr lang="en-US" altLang="zh-CN" b="1" dirty="0" smtClean="0">
                <a:solidFill>
                  <a:srgbClr val="FFFF00"/>
                </a:solidFill>
              </a:rPr>
              <a:t>(</a:t>
            </a:r>
            <a:r>
              <a:rPr lang="zh-CN" altLang="en-US" b="1" dirty="0" smtClean="0">
                <a:solidFill>
                  <a:srgbClr val="FFFF00"/>
                </a:solidFill>
              </a:rPr>
              <a:t>引用跨学科文献资源与方法技术进展</a:t>
            </a:r>
            <a:r>
              <a:rPr lang="en-US" altLang="zh-CN" b="1" dirty="0" smtClean="0">
                <a:solidFill>
                  <a:srgbClr val="FFFF00"/>
                </a:solidFill>
              </a:rPr>
              <a:t>)</a:t>
            </a:r>
            <a:endParaRPr lang="en-US" altLang="zh-CN" b="1" dirty="0">
              <a:solidFill>
                <a:srgbClr val="FFFF00"/>
              </a:solidFill>
            </a:endParaRPr>
          </a:p>
          <a:p>
            <a:pPr algn="ctr">
              <a:defRPr/>
            </a:pPr>
            <a:r>
              <a:rPr lang="zh-CN" altLang="en-US" b="1" dirty="0">
                <a:solidFill>
                  <a:srgbClr val="FFFF00"/>
                </a:solidFill>
              </a:rPr>
              <a:t>课堂教学</a:t>
            </a:r>
          </a:p>
        </p:txBody>
      </p:sp>
      <p:sp>
        <p:nvSpPr>
          <p:cNvPr id="7" name="右箭头 6"/>
          <p:cNvSpPr/>
          <p:nvPr/>
        </p:nvSpPr>
        <p:spPr bwMode="auto">
          <a:xfrm>
            <a:off x="3203578" y="2201863"/>
            <a:ext cx="1984376" cy="320675"/>
          </a:xfrm>
          <a:prstGeom prst="rightArrow">
            <a:avLst/>
          </a:prstGeom>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右箭头 7"/>
          <p:cNvSpPr/>
          <p:nvPr/>
        </p:nvSpPr>
        <p:spPr bwMode="auto">
          <a:xfrm>
            <a:off x="3203578" y="2916238"/>
            <a:ext cx="1984376" cy="320675"/>
          </a:xfrm>
          <a:prstGeom prst="rightArrow">
            <a:avLst/>
          </a:prstGeom>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右箭头 8"/>
          <p:cNvSpPr>
            <a:spLocks noChangeArrowheads="1"/>
          </p:cNvSpPr>
          <p:nvPr/>
        </p:nvSpPr>
        <p:spPr bwMode="auto">
          <a:xfrm rot="5400000" flipV="1">
            <a:off x="6705604" y="3827463"/>
            <a:ext cx="785812" cy="392113"/>
          </a:xfrm>
          <a:prstGeom prst="rightArrow">
            <a:avLst>
              <a:gd name="adj1" fmla="val 50000"/>
              <a:gd name="adj2" fmla="val 49626"/>
            </a:avLst>
          </a:prstGeom>
          <a:solidFill>
            <a:schemeClr val="accent1"/>
          </a:solidFill>
          <a:ln w="25400" algn="ctr">
            <a:solidFill>
              <a:srgbClr val="FF0066"/>
            </a:solidFill>
            <a:miter lim="800000"/>
            <a:headEnd/>
            <a:tailEnd/>
          </a:ln>
        </p:spPr>
        <p:txBody>
          <a:bodyPr vert="eaVert" anchor="ctr"/>
          <a:lstStyle/>
          <a:p>
            <a:pPr algn="ctr">
              <a:defRPr/>
            </a:pPr>
            <a:endParaRPr lang="zh-CN" altLang="en-US">
              <a:solidFill>
                <a:schemeClr val="lt1"/>
              </a:solidFill>
              <a:latin typeface="+mn-lt"/>
              <a:ea typeface="+mn-ea"/>
            </a:endParaRPr>
          </a:p>
        </p:txBody>
      </p:sp>
      <p:sp>
        <p:nvSpPr>
          <p:cNvPr id="10" name="矩形 9"/>
          <p:cNvSpPr/>
          <p:nvPr/>
        </p:nvSpPr>
        <p:spPr bwMode="auto">
          <a:xfrm>
            <a:off x="5187953" y="1916113"/>
            <a:ext cx="3429001" cy="785812"/>
          </a:xfrm>
          <a:prstGeom prst="rect">
            <a:avLst/>
          </a:prstGeom>
          <a:solidFill>
            <a:srgbClr val="0000FF"/>
          </a:solidFill>
          <a:ln>
            <a:solidFill>
              <a:srgbClr val="FF0066"/>
            </a:solidFill>
          </a:ln>
        </p:spPr>
        <p:style>
          <a:lnRef idx="2">
            <a:schemeClr val="accent1">
              <a:shade val="50000"/>
            </a:schemeClr>
          </a:lnRef>
          <a:fillRef idx="1001">
            <a:schemeClr val="dk2"/>
          </a:fillRef>
          <a:effectRef idx="0">
            <a:schemeClr val="accent1"/>
          </a:effectRef>
          <a:fontRef idx="minor">
            <a:schemeClr val="lt1"/>
          </a:fontRef>
        </p:style>
        <p:txBody>
          <a:bodyPr anchor="ctr"/>
          <a:lstStyle/>
          <a:p>
            <a:pPr algn="ctr">
              <a:defRPr/>
            </a:pPr>
            <a:r>
              <a:rPr lang="zh-CN" altLang="en-US" b="1" dirty="0" smtClean="0">
                <a:solidFill>
                  <a:srgbClr val="FFFF00"/>
                </a:solidFill>
              </a:rPr>
              <a:t>课堂作业（测验</a:t>
            </a:r>
            <a:r>
              <a:rPr lang="en-US" altLang="zh-CN" b="1" dirty="0" smtClean="0">
                <a:solidFill>
                  <a:srgbClr val="FFFF00"/>
                </a:solidFill>
              </a:rPr>
              <a:t>+PPT</a:t>
            </a:r>
            <a:r>
              <a:rPr lang="zh-CN" altLang="en-US" b="1" dirty="0" smtClean="0">
                <a:solidFill>
                  <a:srgbClr val="FFFF00"/>
                </a:solidFill>
              </a:rPr>
              <a:t>作业报告</a:t>
            </a:r>
            <a:r>
              <a:rPr lang="zh-CN" altLang="en-US" b="1" dirty="0">
                <a:solidFill>
                  <a:srgbClr val="FFFF00"/>
                </a:solidFill>
              </a:rPr>
              <a:t>）</a:t>
            </a:r>
            <a:endParaRPr lang="en-US" altLang="zh-CN" b="1" dirty="0">
              <a:solidFill>
                <a:srgbClr val="FFFF00"/>
              </a:solidFill>
            </a:endParaRPr>
          </a:p>
          <a:p>
            <a:pPr algn="ctr">
              <a:defRPr/>
            </a:pPr>
            <a:r>
              <a:rPr lang="zh-CN" altLang="en-US" b="1" dirty="0" smtClean="0">
                <a:solidFill>
                  <a:srgbClr val="FFFF00"/>
                </a:solidFill>
              </a:rPr>
              <a:t>课后作业（研究设计文献</a:t>
            </a:r>
            <a:r>
              <a:rPr lang="en-US" altLang="zh-CN" b="1" dirty="0" smtClean="0">
                <a:solidFill>
                  <a:srgbClr val="FFFF00"/>
                </a:solidFill>
              </a:rPr>
              <a:t>+</a:t>
            </a:r>
            <a:r>
              <a:rPr lang="zh-CN" altLang="en-US" b="1" dirty="0" smtClean="0">
                <a:solidFill>
                  <a:srgbClr val="FFFF00"/>
                </a:solidFill>
              </a:rPr>
              <a:t>专题</a:t>
            </a:r>
            <a:r>
              <a:rPr lang="en-US" altLang="zh-CN" b="1" dirty="0" smtClean="0">
                <a:solidFill>
                  <a:srgbClr val="FFFF00"/>
                </a:solidFill>
              </a:rPr>
              <a:t>PPT</a:t>
            </a:r>
            <a:r>
              <a:rPr lang="zh-CN" altLang="en-US" b="1" dirty="0">
                <a:solidFill>
                  <a:srgbClr val="FFFF00"/>
                </a:solidFill>
              </a:rPr>
              <a:t>）</a:t>
            </a:r>
          </a:p>
        </p:txBody>
      </p:sp>
      <p:sp>
        <p:nvSpPr>
          <p:cNvPr id="11" name="矩形 10"/>
          <p:cNvSpPr/>
          <p:nvPr/>
        </p:nvSpPr>
        <p:spPr bwMode="auto">
          <a:xfrm>
            <a:off x="5187953" y="2844800"/>
            <a:ext cx="3429001" cy="785812"/>
          </a:xfrm>
          <a:prstGeom prst="rect">
            <a:avLst/>
          </a:prstGeom>
          <a:solidFill>
            <a:srgbClr val="0000FF"/>
          </a:solidFill>
          <a:ln>
            <a:solidFill>
              <a:srgbClr val="FF0066"/>
            </a:solidFill>
          </a:ln>
        </p:spPr>
        <p:style>
          <a:lnRef idx="2">
            <a:schemeClr val="accent1">
              <a:shade val="50000"/>
            </a:schemeClr>
          </a:lnRef>
          <a:fillRef idx="1001">
            <a:schemeClr val="dk2"/>
          </a:fillRef>
          <a:effectRef idx="0">
            <a:schemeClr val="accent1"/>
          </a:effectRef>
          <a:fontRef idx="minor">
            <a:schemeClr val="lt1"/>
          </a:fontRef>
        </p:style>
        <p:txBody>
          <a:bodyPr anchor="ctr"/>
          <a:lstStyle/>
          <a:p>
            <a:pPr algn="ctr">
              <a:defRPr/>
            </a:pPr>
            <a:r>
              <a:rPr lang="zh-CN" altLang="en-US" b="1" dirty="0" smtClean="0">
                <a:solidFill>
                  <a:srgbClr val="FFFF00"/>
                </a:solidFill>
              </a:rPr>
              <a:t>学年度研究设计</a:t>
            </a:r>
            <a:endParaRPr lang="en-US" altLang="zh-CN" b="1" dirty="0">
              <a:solidFill>
                <a:srgbClr val="FFFF00"/>
              </a:solidFill>
            </a:endParaRPr>
          </a:p>
          <a:p>
            <a:pPr algn="ctr">
              <a:defRPr/>
            </a:pPr>
            <a:r>
              <a:rPr lang="zh-CN" altLang="en-US" b="1" dirty="0">
                <a:solidFill>
                  <a:srgbClr val="FFFF00"/>
                </a:solidFill>
              </a:rPr>
              <a:t>（分组选题、阅读文献、讨论</a:t>
            </a:r>
            <a:r>
              <a:rPr lang="zh-CN" altLang="en-US" b="1" dirty="0" smtClean="0">
                <a:solidFill>
                  <a:srgbClr val="FFFF00"/>
                </a:solidFill>
              </a:rPr>
              <a:t>和实验</a:t>
            </a:r>
            <a:r>
              <a:rPr lang="zh-CN" altLang="en-US" b="1" dirty="0">
                <a:solidFill>
                  <a:srgbClr val="FFFF00"/>
                </a:solidFill>
              </a:rPr>
              <a:t>实施和撰写研究报告）</a:t>
            </a:r>
          </a:p>
        </p:txBody>
      </p:sp>
      <p:sp>
        <p:nvSpPr>
          <p:cNvPr id="12" name="矩形 11"/>
          <p:cNvSpPr/>
          <p:nvPr/>
        </p:nvSpPr>
        <p:spPr bwMode="auto">
          <a:xfrm>
            <a:off x="755652" y="4845050"/>
            <a:ext cx="3929063" cy="1428750"/>
          </a:xfrm>
          <a:prstGeom prst="rect">
            <a:avLst/>
          </a:prstGeom>
          <a:solidFill>
            <a:srgbClr val="00CCFF"/>
          </a:solidFill>
          <a:ln w="28575">
            <a:solidFill>
              <a:srgbClr val="FF0066"/>
            </a:solidFill>
          </a:ln>
        </p:spPr>
        <p:style>
          <a:lnRef idx="2">
            <a:schemeClr val="accent1">
              <a:shade val="50000"/>
            </a:schemeClr>
          </a:lnRef>
          <a:fillRef idx="1001">
            <a:schemeClr val="dk2"/>
          </a:fillRef>
          <a:effectRef idx="0">
            <a:schemeClr val="accent1"/>
          </a:effectRef>
          <a:fontRef idx="minor">
            <a:schemeClr val="lt1"/>
          </a:fontRef>
        </p:style>
        <p:txBody>
          <a:bodyPr anchor="ctr"/>
          <a:lstStyle/>
          <a:p>
            <a:pPr algn="ctr">
              <a:defRPr/>
            </a:pPr>
            <a:r>
              <a:rPr lang="zh-CN" altLang="en-US" b="1" dirty="0">
                <a:solidFill>
                  <a:srgbClr val="FFFF00"/>
                </a:solidFill>
              </a:rPr>
              <a:t>第一学期达到完善实验设计的</a:t>
            </a:r>
            <a:r>
              <a:rPr lang="zh-CN" altLang="en-US" b="1" dirty="0" smtClean="0">
                <a:solidFill>
                  <a:srgbClr val="FFFF00"/>
                </a:solidFill>
              </a:rPr>
              <a:t>要求（见样例一）</a:t>
            </a:r>
            <a:endParaRPr lang="en-US" altLang="zh-CN" b="1" dirty="0" smtClean="0">
              <a:solidFill>
                <a:srgbClr val="FFFF00"/>
              </a:solidFill>
            </a:endParaRPr>
          </a:p>
          <a:p>
            <a:pPr algn="ctr">
              <a:defRPr/>
            </a:pPr>
            <a:r>
              <a:rPr lang="zh-CN" altLang="en-US" b="1" dirty="0" smtClean="0">
                <a:solidFill>
                  <a:srgbClr val="FFFF00"/>
                </a:solidFill>
              </a:rPr>
              <a:t>第一学期达到独立实施实验、分析数据撰写研究报告的要求（见样例二）</a:t>
            </a:r>
            <a:endParaRPr lang="en-US" altLang="zh-CN" b="1" dirty="0" smtClean="0">
              <a:solidFill>
                <a:srgbClr val="FFFF00"/>
              </a:solidFill>
            </a:endParaRPr>
          </a:p>
        </p:txBody>
      </p:sp>
      <p:sp>
        <p:nvSpPr>
          <p:cNvPr id="13" name="右箭头 12"/>
          <p:cNvSpPr/>
          <p:nvPr/>
        </p:nvSpPr>
        <p:spPr bwMode="auto">
          <a:xfrm rot="10800000">
            <a:off x="4684715" y="5345113"/>
            <a:ext cx="1360488" cy="341312"/>
          </a:xfrm>
          <a:prstGeom prst="rightArrow">
            <a:avLst/>
          </a:prstGeom>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 name="矩形 13"/>
          <p:cNvSpPr/>
          <p:nvPr/>
        </p:nvSpPr>
        <p:spPr bwMode="auto">
          <a:xfrm>
            <a:off x="6045203" y="4416425"/>
            <a:ext cx="2500313" cy="1857375"/>
          </a:xfrm>
          <a:prstGeom prst="rect">
            <a:avLst/>
          </a:prstGeom>
          <a:solidFill>
            <a:srgbClr val="0000FF"/>
          </a:solidFill>
          <a:ln>
            <a:solidFill>
              <a:srgbClr val="FF0066"/>
            </a:solidFill>
          </a:ln>
        </p:spPr>
        <p:style>
          <a:lnRef idx="2">
            <a:schemeClr val="accent1">
              <a:shade val="50000"/>
            </a:schemeClr>
          </a:lnRef>
          <a:fillRef idx="1001">
            <a:schemeClr val="dk2"/>
          </a:fillRef>
          <a:effectRef idx="0">
            <a:schemeClr val="accent1"/>
          </a:effectRef>
          <a:fontRef idx="minor">
            <a:schemeClr val="lt1"/>
          </a:fontRef>
        </p:style>
        <p:txBody>
          <a:bodyPr anchor="ctr"/>
          <a:lstStyle/>
          <a:p>
            <a:pPr>
              <a:buFont typeface="Arial" charset="0"/>
              <a:buChar char="•"/>
              <a:defRPr/>
            </a:pPr>
            <a:r>
              <a:rPr lang="zh-CN" altLang="en-US" b="1" dirty="0" smtClean="0">
                <a:solidFill>
                  <a:srgbClr val="FFFF00"/>
                </a:solidFill>
              </a:rPr>
              <a:t>结合兴趣</a:t>
            </a:r>
            <a:r>
              <a:rPr lang="zh-CN" altLang="en-US" b="1" dirty="0">
                <a:solidFill>
                  <a:srgbClr val="FFFF00"/>
                </a:solidFill>
              </a:rPr>
              <a:t>分组</a:t>
            </a:r>
            <a:endParaRPr lang="en-US" altLang="zh-CN" b="1" dirty="0">
              <a:solidFill>
                <a:srgbClr val="FFFF00"/>
              </a:solidFill>
            </a:endParaRPr>
          </a:p>
          <a:p>
            <a:pPr>
              <a:buFont typeface="Arial" charset="0"/>
              <a:buChar char="•"/>
              <a:defRPr/>
            </a:pPr>
            <a:r>
              <a:rPr lang="zh-CN" altLang="en-US" b="1" dirty="0" smtClean="0">
                <a:solidFill>
                  <a:srgbClr val="FFFF00"/>
                </a:solidFill>
              </a:rPr>
              <a:t>小组分工阅读文献</a:t>
            </a:r>
            <a:r>
              <a:rPr lang="en-US" altLang="zh-CN" b="1" dirty="0" smtClean="0">
                <a:solidFill>
                  <a:srgbClr val="FFFF00"/>
                </a:solidFill>
              </a:rPr>
              <a:t>….</a:t>
            </a:r>
          </a:p>
          <a:p>
            <a:pPr>
              <a:buFont typeface="Arial" charset="0"/>
              <a:buChar char="•"/>
              <a:defRPr/>
            </a:pPr>
            <a:r>
              <a:rPr lang="zh-CN" altLang="en-US" b="1" dirty="0" smtClean="0">
                <a:solidFill>
                  <a:srgbClr val="FFFF00"/>
                </a:solidFill>
              </a:rPr>
              <a:t>分工</a:t>
            </a:r>
            <a:r>
              <a:rPr lang="zh-CN" altLang="en-US" b="1" dirty="0">
                <a:solidFill>
                  <a:srgbClr val="FFFF00"/>
                </a:solidFill>
              </a:rPr>
              <a:t>讨论完善设计</a:t>
            </a:r>
            <a:endParaRPr lang="en-US" altLang="zh-CN" b="1" dirty="0">
              <a:solidFill>
                <a:srgbClr val="FFFF00"/>
              </a:solidFill>
            </a:endParaRPr>
          </a:p>
          <a:p>
            <a:pPr>
              <a:buFont typeface="Arial" charset="0"/>
              <a:buChar char="•"/>
              <a:defRPr/>
            </a:pPr>
            <a:r>
              <a:rPr lang="zh-CN" altLang="en-US" b="1" dirty="0">
                <a:solidFill>
                  <a:srgbClr val="FFFF00"/>
                </a:solidFill>
              </a:rPr>
              <a:t>与导师制选题结合</a:t>
            </a:r>
            <a:endParaRPr lang="en-US" altLang="zh-CN" b="1" dirty="0">
              <a:solidFill>
                <a:srgbClr val="FFFF00"/>
              </a:solidFill>
            </a:endParaRPr>
          </a:p>
          <a:p>
            <a:pPr>
              <a:buFont typeface="Arial" charset="0"/>
              <a:buChar char="•"/>
              <a:defRPr/>
            </a:pPr>
            <a:r>
              <a:rPr lang="zh-CN" altLang="en-US" b="1" dirty="0">
                <a:solidFill>
                  <a:srgbClr val="FFFF00"/>
                </a:solidFill>
              </a:rPr>
              <a:t>与本科生基金结合</a:t>
            </a:r>
            <a:endParaRPr lang="en-US" altLang="zh-CN" b="1" dirty="0">
              <a:solidFill>
                <a:srgbClr val="FFFF00"/>
              </a:solidFill>
            </a:endParaRPr>
          </a:p>
          <a:p>
            <a:pPr>
              <a:buFont typeface="Arial" charset="0"/>
              <a:buChar char="•"/>
              <a:defRPr/>
            </a:pPr>
            <a:r>
              <a:rPr lang="zh-CN" altLang="en-US" b="1" dirty="0">
                <a:solidFill>
                  <a:srgbClr val="FFFF00"/>
                </a:solidFill>
              </a:rPr>
              <a:t>与本科</a:t>
            </a:r>
            <a:r>
              <a:rPr lang="zh-CN" altLang="en-US" b="1" dirty="0" smtClean="0">
                <a:solidFill>
                  <a:srgbClr val="FFFF00"/>
                </a:solidFill>
              </a:rPr>
              <a:t>期间</a:t>
            </a:r>
            <a:r>
              <a:rPr lang="en-US" altLang="zh-CN" b="1" dirty="0" smtClean="0">
                <a:solidFill>
                  <a:srgbClr val="FFFF00"/>
                </a:solidFill>
              </a:rPr>
              <a:t>2-4</a:t>
            </a:r>
            <a:r>
              <a:rPr lang="zh-CN" altLang="en-US" b="1" dirty="0" smtClean="0">
                <a:solidFill>
                  <a:srgbClr val="FFFF00"/>
                </a:solidFill>
              </a:rPr>
              <a:t>年级的</a:t>
            </a:r>
            <a:r>
              <a:rPr lang="zh-CN" altLang="en-US" b="1" dirty="0">
                <a:solidFill>
                  <a:srgbClr val="FFFF00"/>
                </a:solidFill>
              </a:rPr>
              <a:t>研究</a:t>
            </a:r>
            <a:r>
              <a:rPr lang="zh-CN" altLang="en-US" b="1" dirty="0" smtClean="0">
                <a:solidFill>
                  <a:srgbClr val="FFFF00"/>
                </a:solidFill>
              </a:rPr>
              <a:t>与发展方向结合</a:t>
            </a:r>
            <a:endParaRPr lang="zh-CN" altLang="en-US" b="1" dirty="0">
              <a:solidFill>
                <a:srgbClr val="FFFF00"/>
              </a:solidFill>
            </a:endParaRPr>
          </a:p>
        </p:txBody>
      </p:sp>
      <p:sp>
        <p:nvSpPr>
          <p:cNvPr id="15" name="矩形 14"/>
          <p:cNvSpPr/>
          <p:nvPr/>
        </p:nvSpPr>
        <p:spPr bwMode="auto">
          <a:xfrm>
            <a:off x="755652" y="3773488"/>
            <a:ext cx="3929063" cy="866775"/>
          </a:xfrm>
          <a:prstGeom prst="rect">
            <a:avLst/>
          </a:prstGeom>
          <a:solidFill>
            <a:srgbClr val="00CCFF"/>
          </a:solidFill>
          <a:ln w="38100">
            <a:solidFill>
              <a:srgbClr val="FF0066"/>
            </a:solidFill>
          </a:ln>
        </p:spPr>
        <p:style>
          <a:lnRef idx="2">
            <a:schemeClr val="accent1">
              <a:shade val="50000"/>
            </a:schemeClr>
          </a:lnRef>
          <a:fillRef idx="1001">
            <a:schemeClr val="dk2"/>
          </a:fillRef>
          <a:effectRef idx="0">
            <a:schemeClr val="accent1"/>
          </a:effectRef>
          <a:fontRef idx="minor">
            <a:schemeClr val="lt1"/>
          </a:fontRef>
        </p:style>
        <p:txBody>
          <a:bodyPr anchor="ctr"/>
          <a:lstStyle/>
          <a:p>
            <a:pPr algn="ctr">
              <a:defRPr/>
            </a:pPr>
            <a:r>
              <a:rPr lang="zh-CN" altLang="en-US" b="1" dirty="0" smtClean="0">
                <a:solidFill>
                  <a:srgbClr val="FFFF00"/>
                </a:solidFill>
              </a:rPr>
              <a:t>理论期末考核（比例</a:t>
            </a:r>
            <a:r>
              <a:rPr lang="en-US" altLang="zh-CN" b="1" dirty="0" smtClean="0">
                <a:solidFill>
                  <a:srgbClr val="FFFF00"/>
                </a:solidFill>
              </a:rPr>
              <a:t>%</a:t>
            </a:r>
            <a:r>
              <a:rPr lang="zh-CN" altLang="en-US" b="1" dirty="0" smtClean="0">
                <a:solidFill>
                  <a:srgbClr val="FFFF00"/>
                </a:solidFill>
              </a:rPr>
              <a:t>可调节）</a:t>
            </a:r>
            <a:endParaRPr lang="en-US" altLang="zh-CN" b="1" dirty="0" smtClean="0">
              <a:solidFill>
                <a:srgbClr val="FFFF00"/>
              </a:solidFill>
            </a:endParaRPr>
          </a:p>
          <a:p>
            <a:pPr algn="ctr">
              <a:defRPr/>
            </a:pPr>
            <a:r>
              <a:rPr lang="zh-CN" altLang="en-US" b="1" dirty="0">
                <a:solidFill>
                  <a:srgbClr val="FFFF00"/>
                </a:solidFill>
              </a:rPr>
              <a:t>实验心理学实验（单独</a:t>
            </a:r>
            <a:r>
              <a:rPr lang="zh-CN" altLang="en-US" b="1" dirty="0" smtClean="0">
                <a:solidFill>
                  <a:srgbClr val="FFFF00"/>
                </a:solidFill>
              </a:rPr>
              <a:t>考核</a:t>
            </a:r>
            <a:r>
              <a:rPr lang="en-US" altLang="zh-CN" b="1" dirty="0" smtClean="0">
                <a:solidFill>
                  <a:srgbClr val="FFFF00"/>
                </a:solidFill>
              </a:rPr>
              <a:t>-</a:t>
            </a:r>
            <a:r>
              <a:rPr lang="zh-CN" altLang="en-US" b="1" dirty="0" smtClean="0">
                <a:solidFill>
                  <a:srgbClr val="FFFF00"/>
                </a:solidFill>
              </a:rPr>
              <a:t>技术</a:t>
            </a:r>
            <a:r>
              <a:rPr lang="en-US" altLang="zh-CN" b="1" dirty="0" smtClean="0">
                <a:solidFill>
                  <a:srgbClr val="FFFF00"/>
                </a:solidFill>
              </a:rPr>
              <a:t>+</a:t>
            </a:r>
            <a:r>
              <a:rPr lang="zh-CN" altLang="en-US" b="1" dirty="0" smtClean="0">
                <a:solidFill>
                  <a:srgbClr val="FFFF00"/>
                </a:solidFill>
              </a:rPr>
              <a:t>应用设计）</a:t>
            </a:r>
            <a:endParaRPr lang="zh-CN" altLang="en-US" b="1" dirty="0">
              <a:solidFill>
                <a:srgbClr val="FFFF00"/>
              </a:solidFill>
            </a:endParaRPr>
          </a:p>
        </p:txBody>
      </p:sp>
      <p:sp>
        <p:nvSpPr>
          <p:cNvPr id="16" name="右箭头 15"/>
          <p:cNvSpPr>
            <a:spLocks noChangeArrowheads="1"/>
          </p:cNvSpPr>
          <p:nvPr/>
        </p:nvSpPr>
        <p:spPr bwMode="auto">
          <a:xfrm rot="5400000" flipV="1">
            <a:off x="1984377" y="3482975"/>
            <a:ext cx="357187" cy="223838"/>
          </a:xfrm>
          <a:prstGeom prst="rightArrow">
            <a:avLst>
              <a:gd name="adj1" fmla="val 50000"/>
              <a:gd name="adj2" fmla="val 49641"/>
            </a:avLst>
          </a:prstGeom>
          <a:solidFill>
            <a:schemeClr val="accent1"/>
          </a:solidFill>
          <a:ln w="25400" algn="ctr">
            <a:solidFill>
              <a:srgbClr val="FF0066"/>
            </a:solidFill>
            <a:miter lim="800000"/>
            <a:headEnd/>
            <a:tailEnd/>
          </a:ln>
        </p:spPr>
        <p:txBody>
          <a:bodyPr vert="eaVert" anchor="ctr"/>
          <a:lstStyle/>
          <a:p>
            <a:pPr algn="ctr">
              <a:defRPr/>
            </a:pPr>
            <a:endParaRPr lang="zh-CN" altLang="en-US">
              <a:solidFill>
                <a:schemeClr val="lt1"/>
              </a:solidFill>
              <a:latin typeface="+mn-lt"/>
              <a:ea typeface="+mn-ea"/>
            </a:endParaRPr>
          </a:p>
        </p:txBody>
      </p:sp>
    </p:spTree>
    <p:extLst>
      <p:ext uri="{BB962C8B-B14F-4D97-AF65-F5344CB8AC3E}">
        <p14:creationId xmlns:p14="http://schemas.microsoft.com/office/powerpoint/2010/main" val="3747963948"/>
      </p:ext>
    </p:extLst>
  </p:cSld>
  <p:clrMapOvr>
    <a:masterClrMapping/>
  </p:clrMapOvr>
  <p:transition advTm="6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solidFill>
                  <a:srgbClr val="FFFF00"/>
                </a:solidFill>
                <a:latin typeface="宋体" pitchFamily="2" charset="-122"/>
                <a:ea typeface="宋体" pitchFamily="2" charset="-122"/>
              </a:rPr>
              <a:t>实验心理学教学的基本问题</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14366302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CN" altLang="en-US" sz="3200" dirty="0" smtClean="0">
                <a:solidFill>
                  <a:srgbClr val="FFFF00"/>
                </a:solidFill>
              </a:rPr>
              <a:t>课程教学模式：理论与实验研究能力结合的研究设计型教学模式</a:t>
            </a:r>
          </a:p>
        </p:txBody>
      </p:sp>
      <p:sp>
        <p:nvSpPr>
          <p:cNvPr id="15363" name="Rectangle 5"/>
          <p:cNvSpPr>
            <a:spLocks noChangeArrowheads="1"/>
          </p:cNvSpPr>
          <p:nvPr/>
        </p:nvSpPr>
        <p:spPr bwMode="auto">
          <a:xfrm>
            <a:off x="0" y="1776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grpSp>
        <p:nvGrpSpPr>
          <p:cNvPr id="15364" name="Group 16"/>
          <p:cNvGrpSpPr>
            <a:grpSpLocks/>
          </p:cNvGrpSpPr>
          <p:nvPr/>
        </p:nvGrpSpPr>
        <p:grpSpPr bwMode="auto">
          <a:xfrm>
            <a:off x="755652" y="1916113"/>
            <a:ext cx="7861302" cy="4357687"/>
            <a:chOff x="493" y="1215"/>
            <a:chExt cx="4952" cy="2745"/>
          </a:xfrm>
        </p:grpSpPr>
        <p:sp>
          <p:nvSpPr>
            <p:cNvPr id="6" name="矩形 5"/>
            <p:cNvSpPr/>
            <p:nvPr/>
          </p:nvSpPr>
          <p:spPr>
            <a:xfrm>
              <a:off x="493" y="1215"/>
              <a:ext cx="1542" cy="945"/>
            </a:xfrm>
            <a:prstGeom prst="rect">
              <a:avLst/>
            </a:prstGeom>
            <a:solidFill>
              <a:srgbClr val="0000FF"/>
            </a:solidFill>
            <a:ln>
              <a:solidFill>
                <a:srgbClr val="FF0066"/>
              </a:solidFill>
            </a:ln>
          </p:spPr>
          <p:style>
            <a:lnRef idx="2">
              <a:schemeClr val="accent1">
                <a:shade val="50000"/>
              </a:schemeClr>
            </a:lnRef>
            <a:fillRef idx="1001">
              <a:schemeClr val="dk2"/>
            </a:fillRef>
            <a:effectRef idx="0">
              <a:schemeClr val="accent1"/>
            </a:effectRef>
            <a:fontRef idx="minor">
              <a:schemeClr val="lt1"/>
            </a:fontRef>
          </p:style>
          <p:txBody>
            <a:bodyPr anchor="ctr"/>
            <a:lstStyle/>
            <a:p>
              <a:pPr algn="ctr">
                <a:defRPr/>
              </a:pPr>
              <a:r>
                <a:rPr lang="zh-CN" altLang="en-US" b="1" dirty="0">
                  <a:solidFill>
                    <a:srgbClr val="FFFF00"/>
                  </a:solidFill>
                </a:rPr>
                <a:t>实验心理学理论、方法与</a:t>
              </a:r>
              <a:r>
                <a:rPr lang="zh-CN" altLang="en-US" b="1" dirty="0" smtClean="0">
                  <a:solidFill>
                    <a:srgbClr val="FFFF00"/>
                  </a:solidFill>
                </a:rPr>
                <a:t>技术</a:t>
              </a:r>
              <a:endParaRPr lang="en-US" altLang="zh-CN" b="1" dirty="0" smtClean="0">
                <a:solidFill>
                  <a:srgbClr val="FFFF00"/>
                </a:solidFill>
              </a:endParaRPr>
            </a:p>
            <a:p>
              <a:pPr algn="ctr">
                <a:defRPr/>
              </a:pPr>
              <a:r>
                <a:rPr lang="en-US" altLang="zh-CN" b="1" dirty="0" smtClean="0">
                  <a:solidFill>
                    <a:srgbClr val="FFFF00"/>
                  </a:solidFill>
                </a:rPr>
                <a:t>(</a:t>
              </a:r>
              <a:r>
                <a:rPr lang="zh-CN" altLang="en-US" b="1" dirty="0" smtClean="0">
                  <a:solidFill>
                    <a:srgbClr val="FFFF00"/>
                  </a:solidFill>
                </a:rPr>
                <a:t>引用跨学科文献资源与方法技术进展</a:t>
              </a:r>
              <a:r>
                <a:rPr lang="en-US" altLang="zh-CN" b="1" dirty="0" smtClean="0">
                  <a:solidFill>
                    <a:srgbClr val="FFFF00"/>
                  </a:solidFill>
                </a:rPr>
                <a:t>)</a:t>
              </a:r>
              <a:endParaRPr lang="en-US" altLang="zh-CN" b="1" dirty="0">
                <a:solidFill>
                  <a:srgbClr val="FFFF00"/>
                </a:solidFill>
              </a:endParaRPr>
            </a:p>
            <a:p>
              <a:pPr algn="ctr">
                <a:defRPr/>
              </a:pPr>
              <a:r>
                <a:rPr lang="zh-CN" altLang="en-US" b="1" dirty="0">
                  <a:solidFill>
                    <a:srgbClr val="FFFF00"/>
                  </a:solidFill>
                </a:rPr>
                <a:t>课堂教学</a:t>
              </a:r>
            </a:p>
          </p:txBody>
        </p:sp>
        <p:sp>
          <p:nvSpPr>
            <p:cNvPr id="7" name="右箭头 6"/>
            <p:cNvSpPr/>
            <p:nvPr/>
          </p:nvSpPr>
          <p:spPr>
            <a:xfrm>
              <a:off x="2035" y="1395"/>
              <a:ext cx="1250" cy="202"/>
            </a:xfrm>
            <a:prstGeom prst="rightArrow">
              <a:avLst/>
            </a:prstGeom>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右箭头 7"/>
            <p:cNvSpPr/>
            <p:nvPr/>
          </p:nvSpPr>
          <p:spPr>
            <a:xfrm>
              <a:off x="2035" y="1845"/>
              <a:ext cx="1250" cy="202"/>
            </a:xfrm>
            <a:prstGeom prst="rightArrow">
              <a:avLst/>
            </a:prstGeom>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右箭头 8"/>
            <p:cNvSpPr>
              <a:spLocks noChangeArrowheads="1"/>
            </p:cNvSpPr>
            <p:nvPr/>
          </p:nvSpPr>
          <p:spPr bwMode="auto">
            <a:xfrm rot="5400000" flipV="1">
              <a:off x="4241" y="2419"/>
              <a:ext cx="495" cy="247"/>
            </a:xfrm>
            <a:prstGeom prst="rightArrow">
              <a:avLst>
                <a:gd name="adj1" fmla="val 50000"/>
                <a:gd name="adj2" fmla="val 49626"/>
              </a:avLst>
            </a:prstGeom>
            <a:solidFill>
              <a:schemeClr val="accent1"/>
            </a:solidFill>
            <a:ln w="25400" algn="ctr">
              <a:solidFill>
                <a:srgbClr val="FF0066"/>
              </a:solidFill>
              <a:miter lim="800000"/>
              <a:headEnd/>
              <a:tailEnd/>
            </a:ln>
          </p:spPr>
          <p:txBody>
            <a:bodyPr vert="eaVert" anchor="ctr"/>
            <a:lstStyle/>
            <a:p>
              <a:pPr algn="ctr">
                <a:defRPr/>
              </a:pPr>
              <a:endParaRPr lang="zh-CN" altLang="en-US">
                <a:solidFill>
                  <a:schemeClr val="lt1"/>
                </a:solidFill>
                <a:latin typeface="+mn-lt"/>
                <a:ea typeface="+mn-ea"/>
              </a:endParaRPr>
            </a:p>
          </p:txBody>
        </p:sp>
        <p:sp>
          <p:nvSpPr>
            <p:cNvPr id="10" name="矩形 9"/>
            <p:cNvSpPr/>
            <p:nvPr/>
          </p:nvSpPr>
          <p:spPr>
            <a:xfrm>
              <a:off x="3285" y="1215"/>
              <a:ext cx="2160" cy="495"/>
            </a:xfrm>
            <a:prstGeom prst="rect">
              <a:avLst/>
            </a:prstGeom>
            <a:solidFill>
              <a:srgbClr val="0000FF"/>
            </a:solidFill>
            <a:ln>
              <a:solidFill>
                <a:srgbClr val="FF0066"/>
              </a:solidFill>
            </a:ln>
          </p:spPr>
          <p:style>
            <a:lnRef idx="2">
              <a:schemeClr val="accent1">
                <a:shade val="50000"/>
              </a:schemeClr>
            </a:lnRef>
            <a:fillRef idx="1001">
              <a:schemeClr val="dk2"/>
            </a:fillRef>
            <a:effectRef idx="0">
              <a:schemeClr val="accent1"/>
            </a:effectRef>
            <a:fontRef idx="minor">
              <a:schemeClr val="lt1"/>
            </a:fontRef>
          </p:style>
          <p:txBody>
            <a:bodyPr anchor="ctr"/>
            <a:lstStyle/>
            <a:p>
              <a:pPr algn="ctr">
                <a:defRPr/>
              </a:pPr>
              <a:r>
                <a:rPr lang="zh-CN" altLang="en-US" b="1" dirty="0" smtClean="0">
                  <a:solidFill>
                    <a:srgbClr val="FFFF00"/>
                  </a:solidFill>
                </a:rPr>
                <a:t>课堂作业（测验</a:t>
              </a:r>
              <a:r>
                <a:rPr lang="en-US" altLang="zh-CN" b="1" dirty="0" smtClean="0">
                  <a:solidFill>
                    <a:srgbClr val="FFFF00"/>
                  </a:solidFill>
                </a:rPr>
                <a:t>+PPT</a:t>
              </a:r>
              <a:r>
                <a:rPr lang="zh-CN" altLang="en-US" b="1" dirty="0" smtClean="0">
                  <a:solidFill>
                    <a:srgbClr val="FFFF00"/>
                  </a:solidFill>
                </a:rPr>
                <a:t>作业报告</a:t>
              </a:r>
              <a:r>
                <a:rPr lang="zh-CN" altLang="en-US" b="1" dirty="0">
                  <a:solidFill>
                    <a:srgbClr val="FFFF00"/>
                  </a:solidFill>
                </a:rPr>
                <a:t>）</a:t>
              </a:r>
              <a:endParaRPr lang="en-US" altLang="zh-CN" b="1" dirty="0">
                <a:solidFill>
                  <a:srgbClr val="FFFF00"/>
                </a:solidFill>
              </a:endParaRPr>
            </a:p>
            <a:p>
              <a:pPr algn="ctr">
                <a:defRPr/>
              </a:pPr>
              <a:r>
                <a:rPr lang="zh-CN" altLang="en-US" b="1" dirty="0" smtClean="0">
                  <a:solidFill>
                    <a:srgbClr val="FFFF00"/>
                  </a:solidFill>
                </a:rPr>
                <a:t>课后作业（研究设计文献</a:t>
              </a:r>
              <a:r>
                <a:rPr lang="en-US" altLang="zh-CN" b="1" dirty="0" smtClean="0">
                  <a:solidFill>
                    <a:srgbClr val="FFFF00"/>
                  </a:solidFill>
                </a:rPr>
                <a:t>+</a:t>
              </a:r>
              <a:r>
                <a:rPr lang="zh-CN" altLang="en-US" b="1" dirty="0" smtClean="0">
                  <a:solidFill>
                    <a:srgbClr val="FFFF00"/>
                  </a:solidFill>
                </a:rPr>
                <a:t>专题</a:t>
              </a:r>
              <a:r>
                <a:rPr lang="en-US" altLang="zh-CN" b="1" dirty="0" smtClean="0">
                  <a:solidFill>
                    <a:srgbClr val="FFFF00"/>
                  </a:solidFill>
                </a:rPr>
                <a:t>PPT</a:t>
              </a:r>
              <a:r>
                <a:rPr lang="zh-CN" altLang="en-US" b="1" dirty="0">
                  <a:solidFill>
                    <a:srgbClr val="FFFF00"/>
                  </a:solidFill>
                </a:rPr>
                <a:t>）</a:t>
              </a:r>
            </a:p>
          </p:txBody>
        </p:sp>
        <p:sp>
          <p:nvSpPr>
            <p:cNvPr id="11" name="矩形 10"/>
            <p:cNvSpPr/>
            <p:nvPr/>
          </p:nvSpPr>
          <p:spPr>
            <a:xfrm>
              <a:off x="3285" y="1800"/>
              <a:ext cx="2160" cy="495"/>
            </a:xfrm>
            <a:prstGeom prst="rect">
              <a:avLst/>
            </a:prstGeom>
            <a:solidFill>
              <a:srgbClr val="0000FF"/>
            </a:solidFill>
            <a:ln>
              <a:solidFill>
                <a:srgbClr val="FF0066"/>
              </a:solidFill>
            </a:ln>
          </p:spPr>
          <p:style>
            <a:lnRef idx="2">
              <a:schemeClr val="accent1">
                <a:shade val="50000"/>
              </a:schemeClr>
            </a:lnRef>
            <a:fillRef idx="1001">
              <a:schemeClr val="dk2"/>
            </a:fillRef>
            <a:effectRef idx="0">
              <a:schemeClr val="accent1"/>
            </a:effectRef>
            <a:fontRef idx="minor">
              <a:schemeClr val="lt1"/>
            </a:fontRef>
          </p:style>
          <p:txBody>
            <a:bodyPr anchor="ctr"/>
            <a:lstStyle/>
            <a:p>
              <a:pPr algn="ctr">
                <a:defRPr/>
              </a:pPr>
              <a:r>
                <a:rPr lang="zh-CN" altLang="en-US" b="1" dirty="0" smtClean="0">
                  <a:solidFill>
                    <a:srgbClr val="FFFF00"/>
                  </a:solidFill>
                </a:rPr>
                <a:t>学年度研究设计</a:t>
              </a:r>
              <a:endParaRPr lang="en-US" altLang="zh-CN" b="1" dirty="0">
                <a:solidFill>
                  <a:srgbClr val="FFFF00"/>
                </a:solidFill>
              </a:endParaRPr>
            </a:p>
            <a:p>
              <a:pPr algn="ctr">
                <a:defRPr/>
              </a:pPr>
              <a:r>
                <a:rPr lang="zh-CN" altLang="en-US" b="1" dirty="0">
                  <a:solidFill>
                    <a:srgbClr val="FFFF00"/>
                  </a:solidFill>
                </a:rPr>
                <a:t>（分组选题、阅读文献、讨论</a:t>
              </a:r>
              <a:r>
                <a:rPr lang="zh-CN" altLang="en-US" b="1" dirty="0" smtClean="0">
                  <a:solidFill>
                    <a:srgbClr val="FFFF00"/>
                  </a:solidFill>
                </a:rPr>
                <a:t>和实验</a:t>
              </a:r>
              <a:r>
                <a:rPr lang="zh-CN" altLang="en-US" b="1" dirty="0">
                  <a:solidFill>
                    <a:srgbClr val="FFFF00"/>
                  </a:solidFill>
                </a:rPr>
                <a:t>实施和撰写研究报告）</a:t>
              </a:r>
            </a:p>
          </p:txBody>
        </p:sp>
        <p:sp>
          <p:nvSpPr>
            <p:cNvPr id="12" name="矩形 11"/>
            <p:cNvSpPr/>
            <p:nvPr/>
          </p:nvSpPr>
          <p:spPr>
            <a:xfrm>
              <a:off x="493" y="3060"/>
              <a:ext cx="2475" cy="900"/>
            </a:xfrm>
            <a:prstGeom prst="rect">
              <a:avLst/>
            </a:prstGeom>
            <a:solidFill>
              <a:srgbClr val="00CCFF"/>
            </a:solidFill>
            <a:ln w="28575">
              <a:solidFill>
                <a:srgbClr val="FF0066"/>
              </a:solidFill>
            </a:ln>
          </p:spPr>
          <p:style>
            <a:lnRef idx="2">
              <a:schemeClr val="accent1">
                <a:shade val="50000"/>
              </a:schemeClr>
            </a:lnRef>
            <a:fillRef idx="1001">
              <a:schemeClr val="dk2"/>
            </a:fillRef>
            <a:effectRef idx="0">
              <a:schemeClr val="accent1"/>
            </a:effectRef>
            <a:fontRef idx="minor">
              <a:schemeClr val="lt1"/>
            </a:fontRef>
          </p:style>
          <p:txBody>
            <a:bodyPr anchor="ctr"/>
            <a:lstStyle/>
            <a:p>
              <a:pPr algn="ctr">
                <a:defRPr/>
              </a:pPr>
              <a:r>
                <a:rPr lang="zh-CN" altLang="en-US" b="1" dirty="0">
                  <a:solidFill>
                    <a:srgbClr val="FFFF00"/>
                  </a:solidFill>
                </a:rPr>
                <a:t>第一学期达到完善实验设计的</a:t>
              </a:r>
              <a:r>
                <a:rPr lang="zh-CN" altLang="en-US" b="1" dirty="0" smtClean="0">
                  <a:solidFill>
                    <a:srgbClr val="FFFF00"/>
                  </a:solidFill>
                </a:rPr>
                <a:t>要求（见样例一）</a:t>
              </a:r>
              <a:endParaRPr lang="en-US" altLang="zh-CN" b="1" dirty="0" smtClean="0">
                <a:solidFill>
                  <a:srgbClr val="FFFF00"/>
                </a:solidFill>
              </a:endParaRPr>
            </a:p>
            <a:p>
              <a:pPr algn="ctr">
                <a:defRPr/>
              </a:pPr>
              <a:r>
                <a:rPr lang="zh-CN" altLang="en-US" b="1" dirty="0" smtClean="0">
                  <a:solidFill>
                    <a:srgbClr val="FFFF00"/>
                  </a:solidFill>
                </a:rPr>
                <a:t>第一学期达到独立实施实验、分析数据撰写研究报告的要求（见样例二）</a:t>
              </a:r>
              <a:endParaRPr lang="en-US" altLang="zh-CN" b="1" dirty="0" smtClean="0">
                <a:solidFill>
                  <a:srgbClr val="FFFF00"/>
                </a:solidFill>
              </a:endParaRPr>
            </a:p>
          </p:txBody>
        </p:sp>
        <p:sp>
          <p:nvSpPr>
            <p:cNvPr id="13" name="右箭头 12"/>
            <p:cNvSpPr/>
            <p:nvPr/>
          </p:nvSpPr>
          <p:spPr>
            <a:xfrm rot="10800000">
              <a:off x="2968" y="3375"/>
              <a:ext cx="857" cy="215"/>
            </a:xfrm>
            <a:prstGeom prst="rightArrow">
              <a:avLst/>
            </a:prstGeom>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 name="矩形 13"/>
            <p:cNvSpPr/>
            <p:nvPr/>
          </p:nvSpPr>
          <p:spPr>
            <a:xfrm>
              <a:off x="3825" y="2790"/>
              <a:ext cx="1575" cy="1170"/>
            </a:xfrm>
            <a:prstGeom prst="rect">
              <a:avLst/>
            </a:prstGeom>
            <a:solidFill>
              <a:srgbClr val="0000FF"/>
            </a:solidFill>
            <a:ln>
              <a:solidFill>
                <a:srgbClr val="FF0066"/>
              </a:solidFill>
            </a:ln>
          </p:spPr>
          <p:style>
            <a:lnRef idx="2">
              <a:schemeClr val="accent1">
                <a:shade val="50000"/>
              </a:schemeClr>
            </a:lnRef>
            <a:fillRef idx="1001">
              <a:schemeClr val="dk2"/>
            </a:fillRef>
            <a:effectRef idx="0">
              <a:schemeClr val="accent1"/>
            </a:effectRef>
            <a:fontRef idx="minor">
              <a:schemeClr val="lt1"/>
            </a:fontRef>
          </p:style>
          <p:txBody>
            <a:bodyPr anchor="ctr"/>
            <a:lstStyle/>
            <a:p>
              <a:pPr>
                <a:buFont typeface="Arial" charset="0"/>
                <a:buChar char="•"/>
                <a:defRPr/>
              </a:pPr>
              <a:r>
                <a:rPr lang="zh-CN" altLang="en-US" b="1" dirty="0" smtClean="0">
                  <a:solidFill>
                    <a:srgbClr val="FFFF00"/>
                  </a:solidFill>
                </a:rPr>
                <a:t>结合兴趣</a:t>
              </a:r>
              <a:r>
                <a:rPr lang="zh-CN" altLang="en-US" b="1" dirty="0">
                  <a:solidFill>
                    <a:srgbClr val="FFFF00"/>
                  </a:solidFill>
                </a:rPr>
                <a:t>分组</a:t>
              </a:r>
              <a:endParaRPr lang="en-US" altLang="zh-CN" b="1" dirty="0">
                <a:solidFill>
                  <a:srgbClr val="FFFF00"/>
                </a:solidFill>
              </a:endParaRPr>
            </a:p>
            <a:p>
              <a:pPr>
                <a:buFont typeface="Arial" charset="0"/>
                <a:buChar char="•"/>
                <a:defRPr/>
              </a:pPr>
              <a:r>
                <a:rPr lang="zh-CN" altLang="en-US" b="1" dirty="0" smtClean="0">
                  <a:solidFill>
                    <a:srgbClr val="FFFF00"/>
                  </a:solidFill>
                </a:rPr>
                <a:t>小组分工阅读文献</a:t>
              </a:r>
              <a:r>
                <a:rPr lang="en-US" altLang="zh-CN" b="1" dirty="0" smtClean="0">
                  <a:solidFill>
                    <a:srgbClr val="FFFF00"/>
                  </a:solidFill>
                </a:rPr>
                <a:t>….</a:t>
              </a:r>
            </a:p>
            <a:p>
              <a:pPr>
                <a:buFont typeface="Arial" charset="0"/>
                <a:buChar char="•"/>
                <a:defRPr/>
              </a:pPr>
              <a:r>
                <a:rPr lang="zh-CN" altLang="en-US" b="1" dirty="0" smtClean="0">
                  <a:solidFill>
                    <a:srgbClr val="FFFF00"/>
                  </a:solidFill>
                </a:rPr>
                <a:t>分工</a:t>
              </a:r>
              <a:r>
                <a:rPr lang="zh-CN" altLang="en-US" b="1" dirty="0">
                  <a:solidFill>
                    <a:srgbClr val="FFFF00"/>
                  </a:solidFill>
                </a:rPr>
                <a:t>讨论完善设计</a:t>
              </a:r>
              <a:endParaRPr lang="en-US" altLang="zh-CN" b="1" dirty="0">
                <a:solidFill>
                  <a:srgbClr val="FFFF00"/>
                </a:solidFill>
              </a:endParaRPr>
            </a:p>
            <a:p>
              <a:pPr>
                <a:buFont typeface="Arial" charset="0"/>
                <a:buChar char="•"/>
                <a:defRPr/>
              </a:pPr>
              <a:r>
                <a:rPr lang="zh-CN" altLang="en-US" b="1" dirty="0">
                  <a:solidFill>
                    <a:srgbClr val="FFFF00"/>
                  </a:solidFill>
                </a:rPr>
                <a:t>与导师制选题结合</a:t>
              </a:r>
              <a:endParaRPr lang="en-US" altLang="zh-CN" b="1" dirty="0">
                <a:solidFill>
                  <a:srgbClr val="FFFF00"/>
                </a:solidFill>
              </a:endParaRPr>
            </a:p>
            <a:p>
              <a:pPr>
                <a:buFont typeface="Arial" charset="0"/>
                <a:buChar char="•"/>
                <a:defRPr/>
              </a:pPr>
              <a:r>
                <a:rPr lang="zh-CN" altLang="en-US" b="1" dirty="0">
                  <a:solidFill>
                    <a:srgbClr val="FFFF00"/>
                  </a:solidFill>
                </a:rPr>
                <a:t>与本科生基金结合</a:t>
              </a:r>
              <a:endParaRPr lang="en-US" altLang="zh-CN" b="1" dirty="0">
                <a:solidFill>
                  <a:srgbClr val="FFFF00"/>
                </a:solidFill>
              </a:endParaRPr>
            </a:p>
            <a:p>
              <a:pPr>
                <a:buFont typeface="Arial" charset="0"/>
                <a:buChar char="•"/>
                <a:defRPr/>
              </a:pPr>
              <a:r>
                <a:rPr lang="zh-CN" altLang="en-US" b="1" dirty="0">
                  <a:solidFill>
                    <a:srgbClr val="FFFF00"/>
                  </a:solidFill>
                </a:rPr>
                <a:t>与本科</a:t>
              </a:r>
              <a:r>
                <a:rPr lang="zh-CN" altLang="en-US" b="1" dirty="0" smtClean="0">
                  <a:solidFill>
                    <a:srgbClr val="FFFF00"/>
                  </a:solidFill>
                </a:rPr>
                <a:t>期间</a:t>
              </a:r>
              <a:r>
                <a:rPr lang="en-US" altLang="zh-CN" b="1" dirty="0" smtClean="0">
                  <a:solidFill>
                    <a:srgbClr val="FFFF00"/>
                  </a:solidFill>
                </a:rPr>
                <a:t>2-4</a:t>
              </a:r>
              <a:r>
                <a:rPr lang="zh-CN" altLang="en-US" b="1" dirty="0" smtClean="0">
                  <a:solidFill>
                    <a:srgbClr val="FFFF00"/>
                  </a:solidFill>
                </a:rPr>
                <a:t>年级的</a:t>
              </a:r>
              <a:r>
                <a:rPr lang="zh-CN" altLang="en-US" b="1" dirty="0">
                  <a:solidFill>
                    <a:srgbClr val="FFFF00"/>
                  </a:solidFill>
                </a:rPr>
                <a:t>研究</a:t>
              </a:r>
              <a:r>
                <a:rPr lang="zh-CN" altLang="en-US" b="1" dirty="0" smtClean="0">
                  <a:solidFill>
                    <a:srgbClr val="FFFF00"/>
                  </a:solidFill>
                </a:rPr>
                <a:t>与发展方向结合</a:t>
              </a:r>
              <a:endParaRPr lang="zh-CN" altLang="en-US" b="1" dirty="0">
                <a:solidFill>
                  <a:srgbClr val="FFFF00"/>
                </a:solidFill>
              </a:endParaRPr>
            </a:p>
          </p:txBody>
        </p:sp>
        <p:sp>
          <p:nvSpPr>
            <p:cNvPr id="15" name="矩形 14"/>
            <p:cNvSpPr/>
            <p:nvPr/>
          </p:nvSpPr>
          <p:spPr>
            <a:xfrm>
              <a:off x="493" y="2385"/>
              <a:ext cx="2475" cy="546"/>
            </a:xfrm>
            <a:prstGeom prst="rect">
              <a:avLst/>
            </a:prstGeom>
            <a:solidFill>
              <a:srgbClr val="00CCFF"/>
            </a:solidFill>
            <a:ln w="38100">
              <a:solidFill>
                <a:srgbClr val="FF0066"/>
              </a:solidFill>
            </a:ln>
          </p:spPr>
          <p:style>
            <a:lnRef idx="2">
              <a:schemeClr val="accent1">
                <a:shade val="50000"/>
              </a:schemeClr>
            </a:lnRef>
            <a:fillRef idx="1001">
              <a:schemeClr val="dk2"/>
            </a:fillRef>
            <a:effectRef idx="0">
              <a:schemeClr val="accent1"/>
            </a:effectRef>
            <a:fontRef idx="minor">
              <a:schemeClr val="lt1"/>
            </a:fontRef>
          </p:style>
          <p:txBody>
            <a:bodyPr anchor="ctr"/>
            <a:lstStyle/>
            <a:p>
              <a:pPr algn="ctr">
                <a:defRPr/>
              </a:pPr>
              <a:r>
                <a:rPr lang="zh-CN" altLang="en-US" b="1" dirty="0" smtClean="0">
                  <a:solidFill>
                    <a:srgbClr val="FFFF00"/>
                  </a:solidFill>
                </a:rPr>
                <a:t>理论期末考核（比例</a:t>
              </a:r>
              <a:r>
                <a:rPr lang="en-US" altLang="zh-CN" b="1" dirty="0" smtClean="0">
                  <a:solidFill>
                    <a:srgbClr val="FFFF00"/>
                  </a:solidFill>
                </a:rPr>
                <a:t>%</a:t>
              </a:r>
              <a:r>
                <a:rPr lang="zh-CN" altLang="en-US" b="1" dirty="0" smtClean="0">
                  <a:solidFill>
                    <a:srgbClr val="FFFF00"/>
                  </a:solidFill>
                </a:rPr>
                <a:t>可调节）</a:t>
              </a:r>
              <a:endParaRPr lang="en-US" altLang="zh-CN" b="1" dirty="0" smtClean="0">
                <a:solidFill>
                  <a:srgbClr val="FFFF00"/>
                </a:solidFill>
              </a:endParaRPr>
            </a:p>
            <a:p>
              <a:pPr algn="ctr">
                <a:defRPr/>
              </a:pPr>
              <a:r>
                <a:rPr lang="zh-CN" altLang="en-US" b="1" dirty="0">
                  <a:solidFill>
                    <a:srgbClr val="FFFF00"/>
                  </a:solidFill>
                </a:rPr>
                <a:t>实验心理学实验（单独</a:t>
              </a:r>
              <a:r>
                <a:rPr lang="zh-CN" altLang="en-US" b="1" dirty="0" smtClean="0">
                  <a:solidFill>
                    <a:srgbClr val="FFFF00"/>
                  </a:solidFill>
                </a:rPr>
                <a:t>考核</a:t>
              </a:r>
              <a:r>
                <a:rPr lang="en-US" altLang="zh-CN" b="1" dirty="0" smtClean="0">
                  <a:solidFill>
                    <a:srgbClr val="FFFF00"/>
                  </a:solidFill>
                </a:rPr>
                <a:t>-</a:t>
              </a:r>
              <a:r>
                <a:rPr lang="zh-CN" altLang="en-US" b="1" dirty="0" smtClean="0">
                  <a:solidFill>
                    <a:srgbClr val="FFFF00"/>
                  </a:solidFill>
                </a:rPr>
                <a:t>技术</a:t>
              </a:r>
              <a:r>
                <a:rPr lang="en-US" altLang="zh-CN" b="1" dirty="0" smtClean="0">
                  <a:solidFill>
                    <a:srgbClr val="FFFF00"/>
                  </a:solidFill>
                </a:rPr>
                <a:t>+</a:t>
              </a:r>
              <a:r>
                <a:rPr lang="zh-CN" altLang="en-US" b="1" dirty="0" smtClean="0">
                  <a:solidFill>
                    <a:srgbClr val="FFFF00"/>
                  </a:solidFill>
                </a:rPr>
                <a:t>应用设计）</a:t>
              </a:r>
              <a:endParaRPr lang="zh-CN" altLang="en-US" b="1" dirty="0">
                <a:solidFill>
                  <a:srgbClr val="FFFF00"/>
                </a:solidFill>
              </a:endParaRPr>
            </a:p>
          </p:txBody>
        </p:sp>
        <p:sp>
          <p:nvSpPr>
            <p:cNvPr id="16" name="右箭头 15"/>
            <p:cNvSpPr>
              <a:spLocks noChangeArrowheads="1"/>
            </p:cNvSpPr>
            <p:nvPr/>
          </p:nvSpPr>
          <p:spPr bwMode="auto">
            <a:xfrm rot="5400000" flipV="1">
              <a:off x="1267" y="2202"/>
              <a:ext cx="225" cy="141"/>
            </a:xfrm>
            <a:prstGeom prst="rightArrow">
              <a:avLst>
                <a:gd name="adj1" fmla="val 50000"/>
                <a:gd name="adj2" fmla="val 49641"/>
              </a:avLst>
            </a:prstGeom>
            <a:solidFill>
              <a:schemeClr val="accent1"/>
            </a:solidFill>
            <a:ln w="25400" algn="ctr">
              <a:solidFill>
                <a:srgbClr val="FF0066"/>
              </a:solidFill>
              <a:miter lim="800000"/>
              <a:headEnd/>
              <a:tailEnd/>
            </a:ln>
          </p:spPr>
          <p:txBody>
            <a:bodyPr vert="eaVert" anchor="ctr"/>
            <a:lstStyle/>
            <a:p>
              <a:pPr algn="ctr">
                <a:defRPr/>
              </a:pPr>
              <a:endParaRPr lang="zh-CN" altLang="en-US">
                <a:solidFill>
                  <a:schemeClr val="lt1"/>
                </a:solidFill>
                <a:latin typeface="+mn-lt"/>
                <a:ea typeface="+mn-ea"/>
              </a:endParaRPr>
            </a:p>
          </p:txBody>
        </p:sp>
      </p:grpSp>
    </p:spTree>
    <p:extLst>
      <p:ext uri="{BB962C8B-B14F-4D97-AF65-F5344CB8AC3E}">
        <p14:creationId xmlns:p14="http://schemas.microsoft.com/office/powerpoint/2010/main" val="475048258"/>
      </p:ext>
    </p:extLst>
  </p:cSld>
  <p:clrMapOvr>
    <a:masterClrMapping/>
  </p:clrMapOvr>
  <p:transition advTm="6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1000"/>
                                        <p:tgtEl>
                                          <p:spTgt spid="15364"/>
                                        </p:tgtEl>
                                      </p:cBhvr>
                                    </p:animEffect>
                                    <p:anim calcmode="lin" valueType="num">
                                      <p:cBhvr>
                                        <p:cTn id="8" dur="1000" fill="hold"/>
                                        <p:tgtEl>
                                          <p:spTgt spid="15364"/>
                                        </p:tgtEl>
                                        <p:attrNameLst>
                                          <p:attrName>ppt_x</p:attrName>
                                        </p:attrNameLst>
                                      </p:cBhvr>
                                      <p:tavLst>
                                        <p:tav tm="0">
                                          <p:val>
                                            <p:strVal val="#ppt_x"/>
                                          </p:val>
                                        </p:tav>
                                        <p:tav tm="100000">
                                          <p:val>
                                            <p:strVal val="#ppt_x"/>
                                          </p:val>
                                        </p:tav>
                                      </p:tavLst>
                                    </p:anim>
                                    <p:anim calcmode="lin" valueType="num">
                                      <p:cBhvr>
                                        <p:cTn id="9" dur="1000" fill="hold"/>
                                        <p:tgtEl>
                                          <p:spTgt spid="153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lstStyle/>
          <a:p>
            <a:endParaRPr lang="zh-CN" altLang="en-US" b="1" dirty="0">
              <a:solidFill>
                <a:srgbClr val="1E46F3"/>
              </a:solidFill>
            </a:endParaRPr>
          </a:p>
        </p:txBody>
      </p:sp>
      <p:sp>
        <p:nvSpPr>
          <p:cNvPr id="2" name="标题 1"/>
          <p:cNvSpPr>
            <a:spLocks noGrp="1"/>
          </p:cNvSpPr>
          <p:nvPr>
            <p:ph type="title"/>
          </p:nvPr>
        </p:nvSpPr>
        <p:spPr/>
        <p:txBody>
          <a:bodyPr>
            <a:normAutofit/>
          </a:bodyPr>
          <a:lstStyle/>
          <a:p>
            <a:r>
              <a:rPr lang="zh-CN" altLang="en-US" sz="3600" b="1" dirty="0" smtClean="0">
                <a:solidFill>
                  <a:srgbClr val="FFFF00"/>
                </a:solidFill>
              </a:rPr>
              <a:t>“实验心理学”理论、实验教学、学年度实验设计同步进行的计划表</a:t>
            </a:r>
            <a:endParaRPr lang="zh-CN" altLang="en-US" sz="3600" b="1" dirty="0">
              <a:solidFill>
                <a:srgbClr val="FFFF00"/>
              </a:solidFill>
              <a:latin typeface="宋体" pitchFamily="2" charset="-122"/>
              <a:ea typeface="宋体" pitchFamily="2" charset="-122"/>
            </a:endParaRPr>
          </a:p>
        </p:txBody>
      </p:sp>
      <p:graphicFrame>
        <p:nvGraphicFramePr>
          <p:cNvPr id="6" name="图示 5"/>
          <p:cNvGraphicFramePr/>
          <p:nvPr>
            <p:extLst>
              <p:ext uri="{D42A27DB-BD31-4B8C-83A1-F6EECF244321}">
                <p14:modId xmlns:p14="http://schemas.microsoft.com/office/powerpoint/2010/main" val="2776464192"/>
              </p:ext>
            </p:extLst>
          </p:nvPr>
        </p:nvGraphicFramePr>
        <p:xfrm>
          <a:off x="323528" y="1628800"/>
          <a:ext cx="4464496"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图示 6"/>
          <p:cNvGraphicFramePr/>
          <p:nvPr>
            <p:extLst>
              <p:ext uri="{D42A27DB-BD31-4B8C-83A1-F6EECF244321}">
                <p14:modId xmlns:p14="http://schemas.microsoft.com/office/powerpoint/2010/main" val="4049675540"/>
              </p:ext>
            </p:extLst>
          </p:nvPr>
        </p:nvGraphicFramePr>
        <p:xfrm>
          <a:off x="4860032" y="1628800"/>
          <a:ext cx="4104456" cy="25202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图示 7"/>
          <p:cNvGraphicFramePr/>
          <p:nvPr>
            <p:extLst>
              <p:ext uri="{D42A27DB-BD31-4B8C-83A1-F6EECF244321}">
                <p14:modId xmlns:p14="http://schemas.microsoft.com/office/powerpoint/2010/main" val="1008560444"/>
              </p:ext>
            </p:extLst>
          </p:nvPr>
        </p:nvGraphicFramePr>
        <p:xfrm>
          <a:off x="323528" y="4221088"/>
          <a:ext cx="4464496" cy="25202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图示 8"/>
          <p:cNvGraphicFramePr/>
          <p:nvPr>
            <p:extLst>
              <p:ext uri="{D42A27DB-BD31-4B8C-83A1-F6EECF244321}">
                <p14:modId xmlns:p14="http://schemas.microsoft.com/office/powerpoint/2010/main" val="3947217845"/>
              </p:ext>
            </p:extLst>
          </p:nvPr>
        </p:nvGraphicFramePr>
        <p:xfrm>
          <a:off x="4860032" y="4221088"/>
          <a:ext cx="4104456" cy="25202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4" name="右箭头 3"/>
          <p:cNvSpPr/>
          <p:nvPr/>
        </p:nvSpPr>
        <p:spPr>
          <a:xfrm>
            <a:off x="4716016" y="2276872"/>
            <a:ext cx="216024" cy="216024"/>
          </a:xfrm>
          <a:prstGeom prst="righ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rgbClr val="FF0066"/>
                </a:solidFill>
              </a:ln>
              <a:solidFill>
                <a:srgbClr val="FF0066"/>
              </a:solidFill>
            </a:endParaRPr>
          </a:p>
        </p:txBody>
      </p:sp>
      <p:sp>
        <p:nvSpPr>
          <p:cNvPr id="10" name="右箭头 9"/>
          <p:cNvSpPr/>
          <p:nvPr/>
        </p:nvSpPr>
        <p:spPr>
          <a:xfrm>
            <a:off x="4702755" y="2780928"/>
            <a:ext cx="216024" cy="216024"/>
          </a:xfrm>
          <a:prstGeom prst="righ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rgbClr val="FF0066"/>
                </a:solidFill>
              </a:ln>
              <a:solidFill>
                <a:srgbClr val="FF0066"/>
              </a:solidFill>
            </a:endParaRPr>
          </a:p>
        </p:txBody>
      </p:sp>
      <p:sp>
        <p:nvSpPr>
          <p:cNvPr id="11" name="右箭头 10"/>
          <p:cNvSpPr/>
          <p:nvPr/>
        </p:nvSpPr>
        <p:spPr>
          <a:xfrm>
            <a:off x="4716016" y="3284984"/>
            <a:ext cx="216024" cy="216024"/>
          </a:xfrm>
          <a:prstGeom prst="righ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rgbClr val="FF0066"/>
                </a:solidFill>
              </a:ln>
              <a:solidFill>
                <a:srgbClr val="FF0066"/>
              </a:solidFill>
            </a:endParaRPr>
          </a:p>
        </p:txBody>
      </p:sp>
      <p:sp>
        <p:nvSpPr>
          <p:cNvPr id="12" name="右箭头 11"/>
          <p:cNvSpPr/>
          <p:nvPr/>
        </p:nvSpPr>
        <p:spPr>
          <a:xfrm>
            <a:off x="4716016" y="3789040"/>
            <a:ext cx="216024" cy="216024"/>
          </a:xfrm>
          <a:prstGeom prst="righ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rgbClr val="FF0066"/>
                </a:solidFill>
              </a:ln>
              <a:solidFill>
                <a:srgbClr val="FF0066"/>
              </a:solidFill>
            </a:endParaRPr>
          </a:p>
        </p:txBody>
      </p:sp>
      <p:sp>
        <p:nvSpPr>
          <p:cNvPr id="13" name="右箭头 12"/>
          <p:cNvSpPr/>
          <p:nvPr/>
        </p:nvSpPr>
        <p:spPr>
          <a:xfrm>
            <a:off x="4716016" y="5085184"/>
            <a:ext cx="216024" cy="216024"/>
          </a:xfrm>
          <a:prstGeom prst="righ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rgbClr val="FF0066"/>
                </a:solidFill>
              </a:ln>
              <a:solidFill>
                <a:srgbClr val="FF0066"/>
              </a:solidFill>
            </a:endParaRPr>
          </a:p>
        </p:txBody>
      </p:sp>
      <p:sp>
        <p:nvSpPr>
          <p:cNvPr id="14" name="右箭头 13"/>
          <p:cNvSpPr/>
          <p:nvPr/>
        </p:nvSpPr>
        <p:spPr>
          <a:xfrm>
            <a:off x="4735854" y="5661248"/>
            <a:ext cx="216024" cy="216024"/>
          </a:xfrm>
          <a:prstGeom prst="righ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rgbClr val="FF0066"/>
                </a:solidFill>
              </a:ln>
              <a:solidFill>
                <a:srgbClr val="FF0066"/>
              </a:solidFill>
            </a:endParaRPr>
          </a:p>
        </p:txBody>
      </p:sp>
      <p:sp>
        <p:nvSpPr>
          <p:cNvPr id="15" name="右箭头 14"/>
          <p:cNvSpPr/>
          <p:nvPr/>
        </p:nvSpPr>
        <p:spPr>
          <a:xfrm>
            <a:off x="4735854" y="6309320"/>
            <a:ext cx="216024" cy="216024"/>
          </a:xfrm>
          <a:prstGeom prst="righ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rgbClr val="FF0066"/>
                </a:solidFill>
              </a:ln>
              <a:solidFill>
                <a:srgbClr val="FF0066"/>
              </a:solidFill>
            </a:endParaRPr>
          </a:p>
        </p:txBody>
      </p:sp>
    </p:spTree>
    <p:extLst>
      <p:ext uri="{BB962C8B-B14F-4D97-AF65-F5344CB8AC3E}">
        <p14:creationId xmlns:p14="http://schemas.microsoft.com/office/powerpoint/2010/main" val="1225047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Graphic spid="8" grpId="0">
        <p:bldAsOne/>
      </p:bldGraphic>
      <p:bldGraphic spid="9" grpId="0">
        <p:bldAsOne/>
      </p:bldGraphic>
      <p:bldP spid="4" grpId="0" animBg="1"/>
      <p:bldP spid="10" grpId="0" animBg="1"/>
      <p:bldP spid="11" grpId="0" animBg="1"/>
      <p:bldP spid="12" grpId="0" animBg="1"/>
      <p:bldP spid="13" grpId="0" animBg="1"/>
      <p:bldP spid="14" grpId="0" animBg="1"/>
      <p:bldP spid="1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683568" y="1988840"/>
            <a:ext cx="7848871" cy="4536504"/>
          </a:xfrm>
        </p:spPr>
        <p:txBody>
          <a:bodyPr>
            <a:normAutofit/>
          </a:bodyPr>
          <a:lstStyle/>
          <a:p>
            <a:r>
              <a:rPr lang="zh-CN" altLang="en-US" sz="3200" dirty="0" smtClean="0">
                <a:hlinkClick r:id="rId2" action="ppaction://hlinkfile"/>
              </a:rPr>
              <a:t>学年度研究设计示例</a:t>
            </a:r>
            <a:endParaRPr lang="en-US" altLang="zh-CN" sz="3200" dirty="0" smtClean="0"/>
          </a:p>
          <a:p>
            <a:r>
              <a:rPr lang="zh-CN" altLang="en-US" sz="3200" dirty="0"/>
              <a:t>传统</a:t>
            </a:r>
            <a:r>
              <a:rPr lang="zh-CN" altLang="en-US" sz="3200" dirty="0" smtClean="0"/>
              <a:t>心理物理学学生报告示例</a:t>
            </a:r>
            <a:r>
              <a:rPr lang="zh-CN" altLang="en-US" sz="3200" dirty="0" smtClean="0"/>
              <a:t>：</a:t>
            </a:r>
            <a:endParaRPr lang="en-US" altLang="zh-CN" sz="3200" dirty="0" smtClean="0"/>
          </a:p>
          <a:p>
            <a:pPr lvl="1"/>
            <a:r>
              <a:rPr lang="zh-CN" altLang="en-US" sz="3000" dirty="0" smtClean="0">
                <a:hlinkClick r:id="rId3" action="ppaction://hlinkpres?slideindex=1&amp;slidetitle="/>
              </a:rPr>
              <a:t>报告示例：</a:t>
            </a:r>
            <a:r>
              <a:rPr lang="en-US" altLang="zh-CN" sz="3000" dirty="0" smtClean="0">
                <a:hlinkClick r:id="rId3" action="ppaction://hlinkpres?slideindex=1&amp;slidetitle="/>
              </a:rPr>
              <a:t>1</a:t>
            </a:r>
            <a:r>
              <a:rPr lang="zh-CN" altLang="en-US" sz="3000" dirty="0" smtClean="0"/>
              <a:t>、</a:t>
            </a:r>
            <a:r>
              <a:rPr lang="en-US" altLang="zh-CN" sz="3000" dirty="0" smtClean="0">
                <a:hlinkClick r:id="rId4" action="ppaction://hlinkpres?slideindex=1&amp;slidetitle="/>
              </a:rPr>
              <a:t>2</a:t>
            </a:r>
            <a:r>
              <a:rPr lang="zh-CN" altLang="en-US" sz="3000" dirty="0" smtClean="0"/>
              <a:t>、</a:t>
            </a:r>
            <a:r>
              <a:rPr lang="en-US" altLang="zh-CN" sz="3000" dirty="0" smtClean="0">
                <a:hlinkClick r:id="rId5" action="ppaction://hlinkpres?slideindex=1&amp;slidetitle="/>
              </a:rPr>
              <a:t>3</a:t>
            </a:r>
            <a:endParaRPr lang="en-US" altLang="zh-CN" sz="3000" dirty="0" smtClean="0"/>
          </a:p>
          <a:p>
            <a:pPr lvl="1"/>
            <a:r>
              <a:rPr lang="zh-CN" altLang="en-US" sz="3000" dirty="0" smtClean="0">
                <a:hlinkClick r:id="rId6" action="ppaction://hlinkfile"/>
              </a:rPr>
              <a:t>新近报告示例</a:t>
            </a:r>
            <a:endParaRPr lang="en-US" altLang="zh-CN" sz="3000" dirty="0" smtClean="0"/>
          </a:p>
          <a:p>
            <a:r>
              <a:rPr lang="zh-CN" altLang="en-US" sz="3200" dirty="0"/>
              <a:t>信号检测</a:t>
            </a:r>
            <a:r>
              <a:rPr lang="zh-CN" altLang="en-US" sz="3200" dirty="0" smtClean="0"/>
              <a:t>论学生报告示例：</a:t>
            </a:r>
            <a:r>
              <a:rPr lang="en-US" altLang="zh-CN" sz="3200" dirty="0" smtClean="0">
                <a:hlinkClick r:id="rId7" action="ppaction://hlinkpres?slideindex=1&amp;slidetitle="/>
              </a:rPr>
              <a:t>1</a:t>
            </a:r>
            <a:r>
              <a:rPr lang="zh-CN" altLang="en-US" sz="3200" dirty="0" smtClean="0"/>
              <a:t>、</a:t>
            </a:r>
            <a:r>
              <a:rPr lang="en-US" altLang="zh-CN" sz="3200" dirty="0" smtClean="0">
                <a:hlinkClick r:id="rId8" action="ppaction://hlinkpres?slideindex=1&amp;slidetitle="/>
              </a:rPr>
              <a:t>2</a:t>
            </a:r>
            <a:r>
              <a:rPr lang="zh-CN" altLang="en-US" sz="3200" dirty="0" smtClean="0"/>
              <a:t>、</a:t>
            </a:r>
            <a:r>
              <a:rPr lang="en-US" altLang="zh-CN" sz="3200" dirty="0" smtClean="0">
                <a:hlinkClick r:id="rId9" action="ppaction://hlinkpres?slideindex=1&amp;slidetitle="/>
              </a:rPr>
              <a:t>3</a:t>
            </a:r>
            <a:endParaRPr lang="en-US" altLang="zh-CN" sz="3200" dirty="0" smtClean="0"/>
          </a:p>
          <a:p>
            <a:r>
              <a:rPr lang="zh-CN" altLang="en-US" sz="3200" dirty="0" smtClean="0"/>
              <a:t>反应时技术学生报告示例：</a:t>
            </a:r>
            <a:r>
              <a:rPr lang="en-US" altLang="zh-CN" sz="3200" dirty="0" smtClean="0">
                <a:hlinkClick r:id="rId10" action="ppaction://hlinkpres?slideindex=1&amp;slidetitle="/>
              </a:rPr>
              <a:t>1</a:t>
            </a:r>
            <a:endParaRPr lang="en-US" altLang="zh-CN" sz="3200" dirty="0" smtClean="0"/>
          </a:p>
          <a:p>
            <a:endParaRPr lang="zh-CN" altLang="en-US" sz="3200" dirty="0"/>
          </a:p>
        </p:txBody>
      </p:sp>
      <p:sp>
        <p:nvSpPr>
          <p:cNvPr id="4" name="标题 3"/>
          <p:cNvSpPr>
            <a:spLocks noGrp="1"/>
          </p:cNvSpPr>
          <p:nvPr>
            <p:ph type="title"/>
          </p:nvPr>
        </p:nvSpPr>
        <p:spPr/>
        <p:txBody>
          <a:bodyPr/>
          <a:lstStyle/>
          <a:p>
            <a:r>
              <a:rPr lang="zh-CN" altLang="en-US" dirty="0" smtClean="0">
                <a:solidFill>
                  <a:srgbClr val="FFFF00"/>
                </a:solidFill>
              </a:rPr>
              <a:t>教学过程学生成果示例</a:t>
            </a:r>
            <a:endParaRPr lang="zh-CN" altLang="en-US" dirty="0">
              <a:solidFill>
                <a:srgbClr val="FFFF00"/>
              </a:solidFill>
            </a:endParaRPr>
          </a:p>
        </p:txBody>
      </p:sp>
    </p:spTree>
    <p:extLst>
      <p:ext uri="{BB962C8B-B14F-4D97-AF65-F5344CB8AC3E}">
        <p14:creationId xmlns:p14="http://schemas.microsoft.com/office/powerpoint/2010/main" val="11424343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a:bodyPr>
          <a:lstStyle/>
          <a:p>
            <a:r>
              <a:rPr lang="zh-CN" altLang="en-US" b="1" dirty="0" smtClean="0">
                <a:solidFill>
                  <a:srgbClr val="1E46F3"/>
                </a:solidFill>
              </a:rPr>
              <a:t>根据兴趣独立选题，建议选题涵盖心理学相关的不同学科、不同领域和不同的研究方向；</a:t>
            </a:r>
            <a:endParaRPr lang="en-US" altLang="zh-CN" b="1" dirty="0" smtClean="0">
              <a:solidFill>
                <a:srgbClr val="1E46F3"/>
              </a:solidFill>
            </a:endParaRPr>
          </a:p>
          <a:p>
            <a:r>
              <a:rPr lang="zh-CN" altLang="en-US" b="1" dirty="0">
                <a:solidFill>
                  <a:srgbClr val="1E46F3"/>
                </a:solidFill>
              </a:rPr>
              <a:t>第一</a:t>
            </a:r>
            <a:r>
              <a:rPr lang="zh-CN" altLang="en-US" b="1" dirty="0" smtClean="0">
                <a:solidFill>
                  <a:srgbClr val="1E46F3"/>
                </a:solidFill>
              </a:rPr>
              <a:t>学期完成文献综述、问题提出和研究方案设计，并在学期末做报告；</a:t>
            </a:r>
            <a:endParaRPr lang="en-US" altLang="zh-CN" b="1" dirty="0" smtClean="0">
              <a:solidFill>
                <a:srgbClr val="1E46F3"/>
              </a:solidFill>
            </a:endParaRPr>
          </a:p>
          <a:p>
            <a:r>
              <a:rPr lang="zh-CN" altLang="en-US" b="1" dirty="0" smtClean="0">
                <a:solidFill>
                  <a:srgbClr val="1E46F3"/>
                </a:solidFill>
              </a:rPr>
              <a:t>根据报告反馈意见，修改作为第一学期末的学期作业；</a:t>
            </a:r>
            <a:endParaRPr lang="en-US" altLang="zh-CN" b="1" dirty="0" smtClean="0">
              <a:solidFill>
                <a:srgbClr val="1E46F3"/>
              </a:solidFill>
            </a:endParaRPr>
          </a:p>
          <a:p>
            <a:r>
              <a:rPr lang="zh-CN" altLang="en-US" b="1" dirty="0" smtClean="0">
                <a:solidFill>
                  <a:srgbClr val="1E46F3"/>
                </a:solidFill>
              </a:rPr>
              <a:t>建议研究设计与本科生导师指导研究结合</a:t>
            </a:r>
            <a:endParaRPr lang="en-US" altLang="zh-CN" b="1" dirty="0" smtClean="0">
              <a:solidFill>
                <a:srgbClr val="1E46F3"/>
              </a:solidFill>
            </a:endParaRPr>
          </a:p>
          <a:p>
            <a:r>
              <a:rPr lang="zh-CN" altLang="en-US" b="1" dirty="0" smtClean="0">
                <a:solidFill>
                  <a:srgbClr val="1E46F3"/>
                </a:solidFill>
              </a:rPr>
              <a:t>研究设计作为实验心理学学年度作业，同时也鼓励学生长远设计作为本科阶段的主要研究问题，在各类本科基金资助下，深入研究，在可能的情况与毕业设计和可能的发展方向结合；</a:t>
            </a:r>
            <a:endParaRPr lang="en-US" altLang="zh-CN" b="1" dirty="0" smtClean="0">
              <a:solidFill>
                <a:srgbClr val="1E46F3"/>
              </a:solidFill>
            </a:endParaRPr>
          </a:p>
          <a:p>
            <a:r>
              <a:rPr lang="zh-CN" altLang="en-US" b="1" dirty="0" smtClean="0">
                <a:solidFill>
                  <a:srgbClr val="1E46F3"/>
                </a:solidFill>
              </a:rPr>
              <a:t>年度实验设计样例</a:t>
            </a:r>
            <a:endParaRPr lang="en-US" altLang="zh-CN" b="1" dirty="0" smtClean="0">
              <a:solidFill>
                <a:srgbClr val="1E46F3"/>
              </a:solidFill>
            </a:endParaRPr>
          </a:p>
          <a:p>
            <a:endParaRPr lang="en-US" altLang="zh-CN" b="1" dirty="0" smtClean="0">
              <a:solidFill>
                <a:srgbClr val="1E46F3"/>
              </a:solidFill>
            </a:endParaRPr>
          </a:p>
          <a:p>
            <a:endParaRPr lang="en-US" altLang="zh-CN" b="1" dirty="0" smtClean="0">
              <a:solidFill>
                <a:srgbClr val="1E46F3"/>
              </a:solidFill>
            </a:endParaRPr>
          </a:p>
          <a:p>
            <a:endParaRPr lang="zh-CN" altLang="en-US" b="1" dirty="0">
              <a:solidFill>
                <a:srgbClr val="1E46F3"/>
              </a:solidFill>
            </a:endParaRPr>
          </a:p>
        </p:txBody>
      </p:sp>
      <p:sp>
        <p:nvSpPr>
          <p:cNvPr id="2" name="标题 1"/>
          <p:cNvSpPr>
            <a:spLocks noGrp="1"/>
          </p:cNvSpPr>
          <p:nvPr>
            <p:ph type="title"/>
          </p:nvPr>
        </p:nvSpPr>
        <p:spPr/>
        <p:txBody>
          <a:bodyPr>
            <a:normAutofit/>
          </a:bodyPr>
          <a:lstStyle/>
          <a:p>
            <a:r>
              <a:rPr lang="zh-CN" altLang="en-US" b="1" dirty="0" smtClean="0">
                <a:solidFill>
                  <a:srgbClr val="FFFF00"/>
                </a:solidFill>
                <a:latin typeface="宋体" pitchFamily="2" charset="-122"/>
                <a:ea typeface="宋体" pitchFamily="2" charset="-122"/>
              </a:rPr>
              <a:t>年度研究计划的要求</a:t>
            </a:r>
            <a:r>
              <a:rPr lang="en-US" altLang="zh-CN" b="1" dirty="0" smtClean="0">
                <a:solidFill>
                  <a:srgbClr val="FFFF00"/>
                </a:solidFill>
                <a:latin typeface="宋体" pitchFamily="2" charset="-122"/>
                <a:ea typeface="宋体" pitchFamily="2" charset="-122"/>
              </a:rPr>
              <a:t/>
            </a:r>
            <a:br>
              <a:rPr lang="en-US" altLang="zh-CN" b="1" dirty="0" smtClean="0">
                <a:solidFill>
                  <a:srgbClr val="FFFF00"/>
                </a:solidFill>
                <a:latin typeface="宋体" pitchFamily="2" charset="-122"/>
                <a:ea typeface="宋体" pitchFamily="2" charset="-122"/>
              </a:rPr>
            </a:br>
            <a:r>
              <a:rPr lang="en-US" altLang="zh-CN" sz="2400" b="1" dirty="0" smtClean="0">
                <a:solidFill>
                  <a:srgbClr val="FFFF00"/>
                </a:solidFill>
                <a:latin typeface="宋体" pitchFamily="2" charset="-122"/>
                <a:ea typeface="宋体" pitchFamily="2" charset="-122"/>
              </a:rPr>
              <a:t>-</a:t>
            </a:r>
            <a:r>
              <a:rPr lang="zh-CN" altLang="en-US" sz="2400" b="1" dirty="0" smtClean="0">
                <a:solidFill>
                  <a:srgbClr val="FFFF00"/>
                </a:solidFill>
                <a:latin typeface="宋体" pitchFamily="2" charset="-122"/>
                <a:ea typeface="宋体" pitchFamily="2" charset="-122"/>
              </a:rPr>
              <a:t>学年度研究设计</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24275210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683568" y="1988840"/>
            <a:ext cx="7848871" cy="4536504"/>
          </a:xfrm>
        </p:spPr>
        <p:txBody>
          <a:bodyPr>
            <a:normAutofit fontScale="70000" lnSpcReduction="20000"/>
          </a:bodyPr>
          <a:lstStyle/>
          <a:p>
            <a:r>
              <a:rPr lang="zh-CN" altLang="en-US" sz="3200" b="1" dirty="0" smtClean="0">
                <a:solidFill>
                  <a:srgbClr val="0000FF"/>
                </a:solidFill>
              </a:rPr>
              <a:t>基础理论的掌握：</a:t>
            </a:r>
            <a:r>
              <a:rPr lang="zh-CN" altLang="en-US" sz="3200" dirty="0" smtClean="0">
                <a:solidFill>
                  <a:srgbClr val="0000FF"/>
                </a:solidFill>
              </a:rPr>
              <a:t>掌握</a:t>
            </a:r>
            <a:r>
              <a:rPr lang="zh-CN" altLang="en-US" sz="3200" dirty="0">
                <a:solidFill>
                  <a:srgbClr val="0000FF"/>
                </a:solidFill>
              </a:rPr>
              <a:t>和理解实验心理学相应专题的理论出和应用</a:t>
            </a:r>
            <a:r>
              <a:rPr lang="zh-CN" altLang="en-US" sz="3200" dirty="0" smtClean="0">
                <a:solidFill>
                  <a:srgbClr val="0000FF"/>
                </a:solidFill>
              </a:rPr>
              <a:t>情况</a:t>
            </a:r>
            <a:endParaRPr lang="en-US" altLang="zh-CN" sz="3200" dirty="0">
              <a:solidFill>
                <a:srgbClr val="0000FF"/>
              </a:solidFill>
            </a:endParaRPr>
          </a:p>
          <a:p>
            <a:r>
              <a:rPr lang="zh-CN" altLang="en-US" sz="3200" b="1" dirty="0" smtClean="0">
                <a:solidFill>
                  <a:srgbClr val="0000FF"/>
                </a:solidFill>
              </a:rPr>
              <a:t>跨学科领域知识和文献的阅读：</a:t>
            </a:r>
            <a:r>
              <a:rPr lang="zh-CN" altLang="en-US" sz="3200" dirty="0" smtClean="0">
                <a:solidFill>
                  <a:srgbClr val="0000FF"/>
                </a:solidFill>
              </a:rPr>
              <a:t>报告</a:t>
            </a:r>
            <a:r>
              <a:rPr lang="zh-CN" altLang="en-US" sz="3200" dirty="0">
                <a:solidFill>
                  <a:srgbClr val="0000FF"/>
                </a:solidFill>
              </a:rPr>
              <a:t>内容需要广泛涉及在包括实验心理学或心理学领域、生命科学、医学、工业控制、计算机科学、人工智能、航空航天、军事和通讯、社会与经济学等跨学科领域的</a:t>
            </a:r>
            <a:r>
              <a:rPr lang="zh-CN" altLang="en-US" sz="3200" dirty="0" smtClean="0">
                <a:solidFill>
                  <a:srgbClr val="0000FF"/>
                </a:solidFill>
              </a:rPr>
              <a:t>应用</a:t>
            </a:r>
            <a:endParaRPr lang="en-US" altLang="zh-CN" sz="3200" dirty="0">
              <a:solidFill>
                <a:srgbClr val="0000FF"/>
              </a:solidFill>
            </a:endParaRPr>
          </a:p>
          <a:p>
            <a:r>
              <a:rPr lang="zh-CN" altLang="en-US" sz="3200" b="1" dirty="0" smtClean="0">
                <a:solidFill>
                  <a:srgbClr val="0000FF"/>
                </a:solidFill>
              </a:rPr>
              <a:t>学习的深度和广度：</a:t>
            </a:r>
            <a:r>
              <a:rPr lang="zh-CN" altLang="en-US" sz="3200" dirty="0" smtClean="0">
                <a:solidFill>
                  <a:srgbClr val="0000FF"/>
                </a:solidFill>
              </a:rPr>
              <a:t>可以</a:t>
            </a:r>
            <a:r>
              <a:rPr lang="zh-CN" altLang="en-US" sz="3200" dirty="0">
                <a:solidFill>
                  <a:srgbClr val="0000FF"/>
                </a:solidFill>
              </a:rPr>
              <a:t>就专题内容进行宏观的跨学科领域的文献查阅和专题报告；也可以就特定的专题内容文献从研究的历史、现状和未来发展的角度做</a:t>
            </a:r>
            <a:r>
              <a:rPr lang="zh-CN" altLang="en-US" sz="3200" dirty="0">
                <a:solidFill>
                  <a:srgbClr val="0000FF"/>
                </a:solidFill>
              </a:rPr>
              <a:t>专题</a:t>
            </a:r>
            <a:r>
              <a:rPr lang="zh-CN" altLang="en-US" sz="3200" dirty="0" smtClean="0">
                <a:solidFill>
                  <a:srgbClr val="0000FF"/>
                </a:solidFill>
              </a:rPr>
              <a:t>报告</a:t>
            </a:r>
            <a:endParaRPr lang="en-US" altLang="zh-CN" sz="3200" dirty="0">
              <a:solidFill>
                <a:srgbClr val="0000FF"/>
              </a:solidFill>
            </a:endParaRPr>
          </a:p>
          <a:p>
            <a:r>
              <a:rPr lang="zh-CN" altLang="en-US" sz="3200" b="1" dirty="0" smtClean="0">
                <a:solidFill>
                  <a:srgbClr val="0000FF"/>
                </a:solidFill>
              </a:rPr>
              <a:t>报告的规范性：</a:t>
            </a:r>
            <a:r>
              <a:rPr lang="zh-CN" altLang="en-US" sz="3200" dirty="0" smtClean="0">
                <a:solidFill>
                  <a:srgbClr val="0000FF"/>
                </a:solidFill>
              </a:rPr>
              <a:t>报告</a:t>
            </a:r>
            <a:r>
              <a:rPr lang="zh-CN" altLang="en-US" sz="3200" dirty="0">
                <a:solidFill>
                  <a:srgbClr val="0000FF"/>
                </a:solidFill>
              </a:rPr>
              <a:t>要求图文结合、资料文献来源</a:t>
            </a:r>
            <a:r>
              <a:rPr lang="zh-CN" altLang="en-US" sz="3200" dirty="0" smtClean="0">
                <a:solidFill>
                  <a:srgbClr val="0000FF"/>
                </a:solidFill>
              </a:rPr>
              <a:t>清楚</a:t>
            </a:r>
            <a:endParaRPr lang="en-US" altLang="zh-CN" sz="3200" dirty="0">
              <a:solidFill>
                <a:srgbClr val="0000FF"/>
              </a:solidFill>
            </a:endParaRPr>
          </a:p>
          <a:p>
            <a:r>
              <a:rPr lang="zh-CN" altLang="en-US" sz="3200" b="1" dirty="0" smtClean="0">
                <a:solidFill>
                  <a:srgbClr val="0000FF"/>
                </a:solidFill>
              </a:rPr>
              <a:t>突出自己的思考和</a:t>
            </a:r>
            <a:r>
              <a:rPr lang="zh-CN" altLang="en-US" sz="3200" b="1" dirty="0">
                <a:solidFill>
                  <a:srgbClr val="0000FF"/>
                </a:solidFill>
              </a:rPr>
              <a:t>理解</a:t>
            </a:r>
            <a:r>
              <a:rPr lang="zh-CN" altLang="en-US" sz="3200" b="1" dirty="0" smtClean="0">
                <a:solidFill>
                  <a:srgbClr val="0000FF"/>
                </a:solidFill>
              </a:rPr>
              <a:t>：</a:t>
            </a:r>
            <a:r>
              <a:rPr lang="zh-CN" altLang="en-US" sz="3200" dirty="0" smtClean="0">
                <a:solidFill>
                  <a:srgbClr val="0000FF"/>
                </a:solidFill>
              </a:rPr>
              <a:t>体现</a:t>
            </a:r>
            <a:r>
              <a:rPr lang="zh-CN" altLang="en-US" sz="3200" dirty="0">
                <a:solidFill>
                  <a:srgbClr val="0000FF"/>
                </a:solidFill>
              </a:rPr>
              <a:t>自己对专题的认识和理解以及思想观点</a:t>
            </a:r>
            <a:r>
              <a:rPr lang="zh-CN" altLang="en-US" sz="3200" dirty="0" smtClean="0">
                <a:solidFill>
                  <a:srgbClr val="0000FF"/>
                </a:solidFill>
              </a:rPr>
              <a:t>等</a:t>
            </a:r>
            <a:r>
              <a:rPr lang="zh-CN" altLang="en-US" sz="3200" b="1" dirty="0">
                <a:solidFill>
                  <a:srgbClr val="0000FF"/>
                </a:solidFill>
              </a:rPr>
              <a:t>在知识的深度和广度理解上（宏观和微观层面）体现独立思考的创造性</a:t>
            </a:r>
          </a:p>
          <a:p>
            <a:endParaRPr lang="en-US" altLang="zh-CN" sz="3200" dirty="0" smtClean="0"/>
          </a:p>
        </p:txBody>
      </p:sp>
      <p:sp>
        <p:nvSpPr>
          <p:cNvPr id="4" name="标题 3"/>
          <p:cNvSpPr>
            <a:spLocks noGrp="1"/>
          </p:cNvSpPr>
          <p:nvPr>
            <p:ph type="title"/>
          </p:nvPr>
        </p:nvSpPr>
        <p:spPr/>
        <p:txBody>
          <a:bodyPr>
            <a:normAutofit/>
          </a:bodyPr>
          <a:lstStyle/>
          <a:p>
            <a:r>
              <a:rPr lang="zh-CN" altLang="en-US" sz="4800" dirty="0" smtClean="0">
                <a:solidFill>
                  <a:srgbClr val="FFFF00"/>
                </a:solidFill>
              </a:rPr>
              <a:t>学期专题报告要求</a:t>
            </a:r>
            <a:endParaRPr lang="zh-CN" altLang="en-US" sz="4800" dirty="0">
              <a:solidFill>
                <a:srgbClr val="FFFF00"/>
              </a:solidFill>
            </a:endParaRPr>
          </a:p>
        </p:txBody>
      </p:sp>
    </p:spTree>
    <p:extLst>
      <p:ext uri="{BB962C8B-B14F-4D97-AF65-F5344CB8AC3E}">
        <p14:creationId xmlns:p14="http://schemas.microsoft.com/office/powerpoint/2010/main" val="17119627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r>
              <a:rPr lang="zh-CN" altLang="en-US" b="1" dirty="0">
                <a:solidFill>
                  <a:srgbClr val="FFFF00"/>
                </a:solidFill>
              </a:rPr>
              <a:t>“实验心理学”课程教学实践的</a:t>
            </a:r>
            <a:r>
              <a:rPr lang="zh-CN" altLang="en-US" b="1" dirty="0" smtClean="0">
                <a:solidFill>
                  <a:srgbClr val="FFFF00"/>
                </a:solidFill>
              </a:rPr>
              <a:t>思考</a:t>
            </a:r>
            <a:endParaRPr lang="zh-CN" altLang="en-US" dirty="0">
              <a:solidFill>
                <a:srgbClr val="FFFF00"/>
              </a:solidFill>
            </a:endParaRPr>
          </a:p>
        </p:txBody>
      </p:sp>
      <p:sp>
        <p:nvSpPr>
          <p:cNvPr id="2" name="内容占位符 1"/>
          <p:cNvSpPr>
            <a:spLocks noGrp="1"/>
          </p:cNvSpPr>
          <p:nvPr>
            <p:ph type="subTitle" idx="1"/>
          </p:nvPr>
        </p:nvSpPr>
        <p:spPr>
          <a:xfrm>
            <a:off x="1331640" y="3501008"/>
            <a:ext cx="6400800" cy="1473200"/>
          </a:xfrm>
        </p:spPr>
        <p:txBody>
          <a:bodyPr/>
          <a:lstStyle/>
          <a:p>
            <a:endParaRPr lang="zh-CN" altLang="en-US" dirty="0"/>
          </a:p>
        </p:txBody>
      </p:sp>
    </p:spTree>
    <p:extLst>
      <p:ext uri="{BB962C8B-B14F-4D97-AF65-F5344CB8AC3E}">
        <p14:creationId xmlns:p14="http://schemas.microsoft.com/office/powerpoint/2010/main" val="10723422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a:bodyPr>
          <a:lstStyle/>
          <a:p>
            <a:r>
              <a:rPr lang="zh-CN" altLang="en-US" b="1" dirty="0" smtClean="0">
                <a:solidFill>
                  <a:srgbClr val="1E46F3"/>
                </a:solidFill>
              </a:rPr>
              <a:t>系列化实验心理学</a:t>
            </a:r>
            <a:r>
              <a:rPr lang="zh-CN" altLang="en-US" b="1" dirty="0">
                <a:solidFill>
                  <a:srgbClr val="1E46F3"/>
                </a:solidFill>
              </a:rPr>
              <a:t>课程</a:t>
            </a:r>
            <a:r>
              <a:rPr lang="zh-CN" altLang="en-US" b="1" dirty="0" smtClean="0">
                <a:solidFill>
                  <a:srgbClr val="1E46F3"/>
                </a:solidFill>
              </a:rPr>
              <a:t>教学：理论、实验、方法与技术、高级实验技术，</a:t>
            </a:r>
            <a:endParaRPr lang="en-US" altLang="zh-CN" b="1" dirty="0" smtClean="0">
              <a:solidFill>
                <a:srgbClr val="1E46F3"/>
              </a:solidFill>
            </a:endParaRPr>
          </a:p>
          <a:p>
            <a:pPr lvl="1"/>
            <a:r>
              <a:rPr lang="zh-CN" altLang="en-US" b="1" dirty="0" smtClean="0">
                <a:solidFill>
                  <a:srgbClr val="1E46F3"/>
                </a:solidFill>
              </a:rPr>
              <a:t>如实验心理学（</a:t>
            </a:r>
            <a:r>
              <a:rPr lang="en-US" altLang="zh-CN" b="1" dirty="0">
                <a:solidFill>
                  <a:srgbClr val="1E46F3"/>
                </a:solidFill>
              </a:rPr>
              <a:t>I&amp;II</a:t>
            </a:r>
            <a:r>
              <a:rPr lang="en-US" altLang="zh-CN" b="1" dirty="0" smtClean="0">
                <a:solidFill>
                  <a:srgbClr val="1E46F3"/>
                </a:solidFill>
              </a:rPr>
              <a:t>)</a:t>
            </a:r>
            <a:r>
              <a:rPr lang="zh-CN" altLang="en-US" b="1" dirty="0" smtClean="0">
                <a:solidFill>
                  <a:srgbClr val="1E46F3"/>
                </a:solidFill>
              </a:rPr>
              <a:t>、实验心理学实验（</a:t>
            </a:r>
            <a:r>
              <a:rPr lang="en-US" altLang="zh-CN" b="1" dirty="0" smtClean="0">
                <a:solidFill>
                  <a:srgbClr val="1E46F3"/>
                </a:solidFill>
              </a:rPr>
              <a:t>I&amp;II</a:t>
            </a:r>
            <a:r>
              <a:rPr lang="zh-CN" altLang="en-US" b="1" dirty="0" smtClean="0">
                <a:solidFill>
                  <a:srgbClr val="1E46F3"/>
                </a:solidFill>
              </a:rPr>
              <a:t>）、实验设计专题课程、心理学研究方法、高级实验方法与技术、实验技术专题（如心理物理学、</a:t>
            </a:r>
            <a:r>
              <a:rPr lang="en-US" altLang="zh-CN" b="1" dirty="0" smtClean="0">
                <a:solidFill>
                  <a:srgbClr val="1E46F3"/>
                </a:solidFill>
              </a:rPr>
              <a:t>EEG/ERP</a:t>
            </a:r>
            <a:r>
              <a:rPr lang="zh-CN" altLang="en-US" b="1" dirty="0" smtClean="0">
                <a:solidFill>
                  <a:srgbClr val="1E46F3"/>
                </a:solidFill>
              </a:rPr>
              <a:t>技术、</a:t>
            </a:r>
            <a:r>
              <a:rPr lang="en-US" altLang="zh-CN" b="1" dirty="0" err="1" smtClean="0">
                <a:solidFill>
                  <a:srgbClr val="1E46F3"/>
                </a:solidFill>
              </a:rPr>
              <a:t>fNIS</a:t>
            </a:r>
            <a:r>
              <a:rPr lang="zh-CN" altLang="en-US" b="1" dirty="0" smtClean="0">
                <a:solidFill>
                  <a:srgbClr val="1E46F3"/>
                </a:solidFill>
              </a:rPr>
              <a:t>、</a:t>
            </a:r>
            <a:r>
              <a:rPr lang="en-US" altLang="zh-CN" b="1" dirty="0" smtClean="0">
                <a:solidFill>
                  <a:srgbClr val="1E46F3"/>
                </a:solidFill>
              </a:rPr>
              <a:t>fMRI</a:t>
            </a:r>
            <a:r>
              <a:rPr lang="zh-CN" altLang="en-US" b="1" dirty="0" smtClean="0">
                <a:solidFill>
                  <a:srgbClr val="1E46F3"/>
                </a:solidFill>
              </a:rPr>
              <a:t>等专题）</a:t>
            </a:r>
            <a:endParaRPr lang="en-US" altLang="zh-CN" b="1" dirty="0" smtClean="0">
              <a:solidFill>
                <a:srgbClr val="1E46F3"/>
              </a:solidFill>
            </a:endParaRPr>
          </a:p>
          <a:p>
            <a:pPr lvl="1"/>
            <a:r>
              <a:rPr lang="zh-CN" altLang="en-US" b="1" dirty="0" smtClean="0">
                <a:solidFill>
                  <a:srgbClr val="1E46F3"/>
                </a:solidFill>
              </a:rPr>
              <a:t>实验心理学实验部分：学习掌握常用的实验技术，实验软件技术与编程序：</a:t>
            </a:r>
            <a:r>
              <a:rPr lang="en-US" altLang="zh-CN" b="1" dirty="0" smtClean="0">
                <a:solidFill>
                  <a:srgbClr val="1E46F3"/>
                </a:solidFill>
              </a:rPr>
              <a:t>e-prime</a:t>
            </a:r>
            <a:r>
              <a:rPr lang="zh-CN" altLang="en-US" b="1" dirty="0" smtClean="0">
                <a:solidFill>
                  <a:srgbClr val="1E46F3"/>
                </a:solidFill>
              </a:rPr>
              <a:t>，</a:t>
            </a:r>
            <a:r>
              <a:rPr lang="en-US" altLang="zh-CN" b="1" dirty="0" err="1" smtClean="0">
                <a:solidFill>
                  <a:srgbClr val="1E46F3"/>
                </a:solidFill>
              </a:rPr>
              <a:t>inquisit</a:t>
            </a:r>
            <a:r>
              <a:rPr lang="zh-CN" altLang="en-US" b="1" dirty="0" smtClean="0">
                <a:solidFill>
                  <a:srgbClr val="1E46F3"/>
                </a:solidFill>
              </a:rPr>
              <a:t>和</a:t>
            </a:r>
            <a:r>
              <a:rPr lang="en-US" altLang="zh-CN" b="1" dirty="0" smtClean="0">
                <a:solidFill>
                  <a:srgbClr val="1E46F3"/>
                </a:solidFill>
              </a:rPr>
              <a:t> </a:t>
            </a:r>
            <a:r>
              <a:rPr lang="en-US" altLang="zh-CN" b="1" dirty="0" err="1" smtClean="0">
                <a:solidFill>
                  <a:srgbClr val="1E46F3"/>
                </a:solidFill>
              </a:rPr>
              <a:t>PsychoToolBox</a:t>
            </a:r>
            <a:r>
              <a:rPr lang="zh-CN" altLang="en-US" b="1" dirty="0" smtClean="0">
                <a:solidFill>
                  <a:srgbClr val="1E46F3"/>
                </a:solidFill>
              </a:rPr>
              <a:t>的使用等；做经典</a:t>
            </a:r>
            <a:r>
              <a:rPr lang="zh-CN" altLang="en-US" b="1" dirty="0">
                <a:solidFill>
                  <a:srgbClr val="1E46F3"/>
                </a:solidFill>
              </a:rPr>
              <a:t>实验和</a:t>
            </a:r>
            <a:r>
              <a:rPr lang="zh-CN" altLang="en-US" b="1" dirty="0" smtClean="0">
                <a:solidFill>
                  <a:srgbClr val="1E46F3"/>
                </a:solidFill>
              </a:rPr>
              <a:t>前沿研究领域</a:t>
            </a:r>
            <a:r>
              <a:rPr lang="zh-CN" altLang="en-US" b="1" dirty="0">
                <a:solidFill>
                  <a:srgbClr val="1E46F3"/>
                </a:solidFill>
              </a:rPr>
              <a:t>实验；</a:t>
            </a:r>
            <a:endParaRPr lang="en-US" altLang="zh-CN" b="1" dirty="0" smtClean="0">
              <a:solidFill>
                <a:srgbClr val="1E46F3"/>
              </a:solidFill>
            </a:endParaRPr>
          </a:p>
          <a:p>
            <a:pPr lvl="1"/>
            <a:r>
              <a:rPr lang="zh-CN" altLang="en-US" b="1" dirty="0" smtClean="0">
                <a:solidFill>
                  <a:srgbClr val="1E46F3"/>
                </a:solidFill>
              </a:rPr>
              <a:t>高级实验技术专题：</a:t>
            </a:r>
            <a:r>
              <a:rPr lang="en-US" altLang="zh-CN" b="1" dirty="0">
                <a:solidFill>
                  <a:srgbClr val="1E46F3"/>
                </a:solidFill>
              </a:rPr>
              <a:t> </a:t>
            </a:r>
            <a:r>
              <a:rPr lang="en-US" altLang="zh-CN" b="1" dirty="0" err="1" smtClean="0">
                <a:solidFill>
                  <a:srgbClr val="1E46F3"/>
                </a:solidFill>
              </a:rPr>
              <a:t>Matlab</a:t>
            </a:r>
            <a:r>
              <a:rPr lang="en-US" altLang="zh-CN" b="1" dirty="0" smtClean="0">
                <a:solidFill>
                  <a:srgbClr val="1E46F3"/>
                </a:solidFill>
              </a:rPr>
              <a:t> </a:t>
            </a:r>
            <a:r>
              <a:rPr lang="zh-CN" altLang="en-US" b="1" dirty="0" smtClean="0">
                <a:solidFill>
                  <a:srgbClr val="1E46F3"/>
                </a:solidFill>
              </a:rPr>
              <a:t>实验设计编程、</a:t>
            </a:r>
            <a:r>
              <a:rPr lang="en-US" altLang="zh-CN" b="1" dirty="0">
                <a:solidFill>
                  <a:srgbClr val="1E46F3"/>
                </a:solidFill>
              </a:rPr>
              <a:t> </a:t>
            </a:r>
            <a:r>
              <a:rPr lang="en-US" altLang="zh-CN" b="1" dirty="0" err="1" smtClean="0">
                <a:solidFill>
                  <a:srgbClr val="1E46F3"/>
                </a:solidFill>
              </a:rPr>
              <a:t>Matlab</a:t>
            </a:r>
            <a:r>
              <a:rPr lang="zh-CN" altLang="en-US" b="1" dirty="0" smtClean="0">
                <a:solidFill>
                  <a:srgbClr val="1E46F3"/>
                </a:solidFill>
              </a:rPr>
              <a:t>各类行为</a:t>
            </a:r>
            <a:r>
              <a:rPr lang="en-US" altLang="zh-CN" b="1" dirty="0" smtClean="0">
                <a:solidFill>
                  <a:srgbClr val="1E46F3"/>
                </a:solidFill>
              </a:rPr>
              <a:t>-</a:t>
            </a:r>
            <a:r>
              <a:rPr lang="zh-CN" altLang="en-US" b="1" dirty="0" smtClean="0">
                <a:solidFill>
                  <a:srgbClr val="1E46F3"/>
                </a:solidFill>
              </a:rPr>
              <a:t>眼动和神经数数据处理方法等</a:t>
            </a:r>
            <a:endParaRPr lang="en-US" altLang="zh-CN" b="1" dirty="0" smtClean="0">
              <a:solidFill>
                <a:srgbClr val="1E46F3"/>
              </a:solidFill>
            </a:endParaRPr>
          </a:p>
          <a:p>
            <a:pPr lvl="2"/>
            <a:endParaRPr lang="en-US" altLang="zh-CN" b="1" dirty="0" smtClean="0">
              <a:solidFill>
                <a:srgbClr val="1E46F3"/>
              </a:solidFill>
            </a:endParaRPr>
          </a:p>
          <a:p>
            <a:pPr lvl="1"/>
            <a:endParaRPr lang="en-US" altLang="zh-CN" b="1" dirty="0" smtClean="0">
              <a:solidFill>
                <a:srgbClr val="1E46F3"/>
              </a:solidFill>
            </a:endParaRPr>
          </a:p>
        </p:txBody>
      </p:sp>
      <p:sp>
        <p:nvSpPr>
          <p:cNvPr id="2" name="标题 1"/>
          <p:cNvSpPr>
            <a:spLocks noGrp="1"/>
          </p:cNvSpPr>
          <p:nvPr>
            <p:ph type="title"/>
          </p:nvPr>
        </p:nvSpPr>
        <p:spPr/>
        <p:txBody>
          <a:bodyPr>
            <a:normAutofit/>
          </a:bodyPr>
          <a:lstStyle/>
          <a:p>
            <a:r>
              <a:rPr lang="en-US" altLang="zh-CN" sz="3600" b="1" dirty="0">
                <a:solidFill>
                  <a:srgbClr val="FFFF00"/>
                </a:solidFill>
              </a:rPr>
              <a:t>《</a:t>
            </a:r>
            <a:r>
              <a:rPr lang="zh-CN" altLang="en-US" sz="3600" b="1" dirty="0">
                <a:solidFill>
                  <a:srgbClr val="FFFF00"/>
                </a:solidFill>
              </a:rPr>
              <a:t>实验心理学</a:t>
            </a:r>
            <a:r>
              <a:rPr lang="en-US" altLang="zh-CN" sz="3600" b="1" dirty="0">
                <a:solidFill>
                  <a:srgbClr val="FFFF00"/>
                </a:solidFill>
              </a:rPr>
              <a:t>》</a:t>
            </a:r>
            <a:r>
              <a:rPr lang="zh-CN" altLang="en-US" sz="3600" b="1" dirty="0" smtClean="0">
                <a:solidFill>
                  <a:srgbClr val="FFFF00"/>
                </a:solidFill>
              </a:rPr>
              <a:t>课程体系建设的思考</a:t>
            </a:r>
            <a:endParaRPr lang="zh-CN" altLang="en-US" sz="3600"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23548391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a:bodyPr>
          <a:lstStyle/>
          <a:p>
            <a:r>
              <a:rPr lang="zh-CN" altLang="en-US" sz="1800" b="1" dirty="0">
                <a:solidFill>
                  <a:srgbClr val="1E46F3"/>
                </a:solidFill>
              </a:rPr>
              <a:t>跨学科综合实验理论与知识体系的建构，拓宽学生视野和知识面，以及对未来心理学与跨学科领域交叉研究的方向；</a:t>
            </a:r>
            <a:endParaRPr lang="en-US" altLang="zh-CN" sz="1800" b="1" dirty="0">
              <a:solidFill>
                <a:srgbClr val="1E46F3"/>
              </a:solidFill>
            </a:endParaRPr>
          </a:p>
          <a:p>
            <a:pPr lvl="1"/>
            <a:r>
              <a:rPr lang="zh-CN" altLang="en-US" sz="1600" b="1" dirty="0">
                <a:solidFill>
                  <a:srgbClr val="1E46F3"/>
                </a:solidFill>
              </a:rPr>
              <a:t>在讲授实验心理学系列的课程时，尽可能结合跨学科领域的研究进展和研究方法与技术，培养学生跨学科宏观理解和思考研究问题的思维方式；</a:t>
            </a:r>
            <a:endParaRPr lang="en-US" altLang="zh-CN" sz="1600" b="1" dirty="0">
              <a:solidFill>
                <a:srgbClr val="1E46F3"/>
              </a:solidFill>
            </a:endParaRPr>
          </a:p>
          <a:p>
            <a:pPr lvl="1"/>
            <a:r>
              <a:rPr lang="zh-CN" altLang="en-US" sz="1600" b="1" dirty="0">
                <a:solidFill>
                  <a:srgbClr val="1E46F3"/>
                </a:solidFill>
              </a:rPr>
              <a:t>拓展学生的知识面和视野；</a:t>
            </a:r>
            <a:endParaRPr lang="en-US" altLang="zh-CN" sz="1600" b="1" dirty="0">
              <a:solidFill>
                <a:srgbClr val="1E46F3"/>
              </a:solidFill>
            </a:endParaRPr>
          </a:p>
          <a:p>
            <a:pPr lvl="1"/>
            <a:r>
              <a:rPr lang="zh-CN" altLang="en-US" sz="1600" b="1" dirty="0">
                <a:solidFill>
                  <a:srgbClr val="1E46F3"/>
                </a:solidFill>
              </a:rPr>
              <a:t>掌握最新的研究方法和技术的进展，并应用于心理学与认知神经科学的研究中。</a:t>
            </a:r>
            <a:endParaRPr lang="en-US" altLang="zh-CN" sz="1600" b="1" dirty="0">
              <a:solidFill>
                <a:srgbClr val="1E46F3"/>
              </a:solidFill>
            </a:endParaRPr>
          </a:p>
          <a:p>
            <a:pPr lvl="1"/>
            <a:r>
              <a:rPr lang="zh-CN" altLang="en-US" sz="1600" b="1" dirty="0">
                <a:solidFill>
                  <a:srgbClr val="1E46F3"/>
                </a:solidFill>
              </a:rPr>
              <a:t>如传统教学理论与方法教学内容中：</a:t>
            </a:r>
            <a:endParaRPr lang="en-US" altLang="zh-CN" sz="1600" b="1" dirty="0">
              <a:solidFill>
                <a:srgbClr val="1E46F3"/>
              </a:solidFill>
            </a:endParaRPr>
          </a:p>
          <a:p>
            <a:pPr lvl="2"/>
            <a:r>
              <a:rPr lang="zh-CN" altLang="en-US" sz="1400" b="1" dirty="0" smtClean="0">
                <a:solidFill>
                  <a:srgbClr val="1E46F3"/>
                </a:solidFill>
                <a:hlinkClick r:id="rId2" action="ppaction://hlinkfile"/>
              </a:rPr>
              <a:t>传统</a:t>
            </a:r>
            <a:r>
              <a:rPr lang="zh-CN" altLang="en-US" sz="1400" b="1" dirty="0">
                <a:solidFill>
                  <a:srgbClr val="1E46F3"/>
                </a:solidFill>
                <a:hlinkClick r:id="rId2" action="ppaction://hlinkfile"/>
              </a:rPr>
              <a:t>心理物理学：</a:t>
            </a:r>
            <a:r>
              <a:rPr lang="zh-CN" altLang="en-US" sz="1400" b="1" dirty="0">
                <a:solidFill>
                  <a:srgbClr val="1E46F3"/>
                </a:solidFill>
              </a:rPr>
              <a:t>结合人类与不同物种的感知觉的研究（如不同物种动物生活环境与感知能力）、仿生学、物种之间感知能力的差异、感知觉适应性与变化性等客观理解传统心理物理学及其对感知觉测量的前提假设及其局限性；</a:t>
            </a:r>
            <a:endParaRPr lang="en-US" altLang="zh-CN" sz="1400" b="1" dirty="0">
              <a:solidFill>
                <a:srgbClr val="1E46F3"/>
              </a:solidFill>
            </a:endParaRPr>
          </a:p>
          <a:p>
            <a:pPr lvl="2"/>
            <a:r>
              <a:rPr lang="zh-CN" altLang="en-US" sz="1400" b="1" dirty="0">
                <a:solidFill>
                  <a:srgbClr val="1E46F3"/>
                </a:solidFill>
                <a:hlinkClick r:id="rId3" action="ppaction://hlinkpres?slideindex=1&amp;slidetitle="/>
              </a:rPr>
              <a:t>信号检测论：</a:t>
            </a:r>
            <a:r>
              <a:rPr lang="zh-CN" altLang="en-US" sz="1400" b="1" dirty="0">
                <a:solidFill>
                  <a:srgbClr val="1E46F3"/>
                </a:solidFill>
              </a:rPr>
              <a:t>结合通讯技术的发展历史、</a:t>
            </a:r>
            <a:r>
              <a:rPr lang="en-US" altLang="zh-CN" sz="1400" b="1" dirty="0">
                <a:solidFill>
                  <a:srgbClr val="1E46F3"/>
                </a:solidFill>
              </a:rPr>
              <a:t>SDT</a:t>
            </a:r>
            <a:r>
              <a:rPr lang="zh-CN" altLang="en-US" sz="1400" b="1" dirty="0">
                <a:solidFill>
                  <a:srgbClr val="1E46F3"/>
                </a:solidFill>
              </a:rPr>
              <a:t>在有线无线通讯、广播电视技术应用、在天文学和物理学中的应用、在军事与航空航天等大的时间和空间尺度范围的应用情况，在工业控制与危机预警、灾害预警以及决策领域的应用，全面理解辛亥检测论的理论技术与普遍应用情况及其在</a:t>
            </a:r>
            <a:r>
              <a:rPr lang="zh-CN" altLang="en-US" sz="1400" b="1" dirty="0" smtClean="0">
                <a:solidFill>
                  <a:srgbClr val="1E46F3"/>
                </a:solidFill>
              </a:rPr>
              <a:t>心理学</a:t>
            </a:r>
            <a:r>
              <a:rPr lang="zh-CN" altLang="en-US" sz="1400" b="1" dirty="0">
                <a:solidFill>
                  <a:srgbClr val="1E46F3"/>
                </a:solidFill>
              </a:rPr>
              <a:t>中的应用领域及其意义与价值</a:t>
            </a:r>
            <a:r>
              <a:rPr lang="zh-CN" altLang="en-US" sz="1400" b="1" dirty="0" smtClean="0">
                <a:solidFill>
                  <a:srgbClr val="1E46F3"/>
                </a:solidFill>
              </a:rPr>
              <a:t>；</a:t>
            </a:r>
            <a:endParaRPr lang="en-US" altLang="zh-CN" sz="1400" b="1" dirty="0" smtClean="0">
              <a:solidFill>
                <a:srgbClr val="1E46F3"/>
              </a:solidFill>
            </a:endParaRPr>
          </a:p>
          <a:p>
            <a:pPr lvl="2"/>
            <a:r>
              <a:rPr lang="zh-CN" altLang="en-US" sz="1400" b="1" dirty="0">
                <a:solidFill>
                  <a:srgbClr val="1E46F3"/>
                </a:solidFill>
                <a:hlinkClick r:id="rId4" action="ppaction://hlinkfile"/>
              </a:rPr>
              <a:t>反应时技术：</a:t>
            </a:r>
            <a:r>
              <a:rPr lang="zh-CN" altLang="en-US" sz="1400" b="1" dirty="0">
                <a:solidFill>
                  <a:srgbClr val="1E46F3"/>
                </a:solidFill>
              </a:rPr>
              <a:t>结合人类计时技术的发展历史、计时技术在天文学、计算机科学、工业控制、军事与航空航天、以及心理科学等领域的应用，从宏观和款学科广义层面理解计时技术发展及其应用；</a:t>
            </a:r>
            <a:endParaRPr lang="en-US" altLang="zh-CN" sz="1400" b="1" dirty="0">
              <a:solidFill>
                <a:srgbClr val="1E46F3"/>
              </a:solidFill>
            </a:endParaRPr>
          </a:p>
          <a:p>
            <a:pPr lvl="2"/>
            <a:endParaRPr lang="en-US" altLang="zh-CN" sz="1400" b="1" dirty="0">
              <a:solidFill>
                <a:srgbClr val="1E46F3"/>
              </a:solidFill>
            </a:endParaRPr>
          </a:p>
          <a:p>
            <a:pPr lvl="2"/>
            <a:endParaRPr lang="zh-CN" altLang="en-US" sz="1400" b="1" dirty="0">
              <a:solidFill>
                <a:srgbClr val="1E46F3"/>
              </a:solidFill>
            </a:endParaRPr>
          </a:p>
        </p:txBody>
      </p:sp>
      <p:sp>
        <p:nvSpPr>
          <p:cNvPr id="2" name="标题 1"/>
          <p:cNvSpPr>
            <a:spLocks noGrp="1"/>
          </p:cNvSpPr>
          <p:nvPr>
            <p:ph type="title"/>
          </p:nvPr>
        </p:nvSpPr>
        <p:spPr/>
        <p:txBody>
          <a:bodyPr>
            <a:normAutofit/>
          </a:bodyPr>
          <a:lstStyle/>
          <a:p>
            <a:r>
              <a:rPr lang="zh-CN" altLang="en-US" sz="2800" b="1" dirty="0" smtClean="0">
                <a:solidFill>
                  <a:srgbClr val="FFFF00"/>
                </a:solidFill>
                <a:latin typeface="宋体" pitchFamily="2" charset="-122"/>
                <a:ea typeface="宋体" pitchFamily="2" charset="-122"/>
              </a:rPr>
              <a:t>具体教学内容的改革与实践</a:t>
            </a:r>
            <a:r>
              <a:rPr lang="en-US" altLang="zh-CN" sz="2800" b="1" dirty="0">
                <a:solidFill>
                  <a:srgbClr val="FFFF00"/>
                </a:solidFill>
                <a:latin typeface="宋体" pitchFamily="2" charset="-122"/>
                <a:ea typeface="宋体" pitchFamily="2" charset="-122"/>
              </a:rPr>
              <a:t/>
            </a:r>
            <a:br>
              <a:rPr lang="en-US" altLang="zh-CN" sz="2800" b="1" dirty="0">
                <a:solidFill>
                  <a:srgbClr val="FFFF00"/>
                </a:solidFill>
                <a:latin typeface="宋体" pitchFamily="2" charset="-122"/>
                <a:ea typeface="宋体" pitchFamily="2" charset="-122"/>
              </a:rPr>
            </a:br>
            <a:r>
              <a:rPr lang="en-US" altLang="zh-CN" sz="2800" b="1" dirty="0" smtClean="0">
                <a:solidFill>
                  <a:srgbClr val="FFFF00"/>
                </a:solidFill>
                <a:latin typeface="宋体" pitchFamily="2" charset="-122"/>
                <a:ea typeface="宋体" pitchFamily="2" charset="-122"/>
              </a:rPr>
              <a:t>(</a:t>
            </a:r>
            <a:r>
              <a:rPr lang="zh-CN" altLang="en-US" sz="2800" b="1" dirty="0" smtClean="0">
                <a:solidFill>
                  <a:srgbClr val="FFFF00"/>
                </a:solidFill>
                <a:latin typeface="宋体" pitchFamily="2" charset="-122"/>
                <a:ea typeface="宋体" pitchFamily="2" charset="-122"/>
              </a:rPr>
              <a:t>以</a:t>
            </a:r>
            <a:r>
              <a:rPr lang="en-US" altLang="zh-CN" sz="2800" b="1" dirty="0" smtClean="0">
                <a:solidFill>
                  <a:srgbClr val="FFFF00"/>
                </a:solidFill>
                <a:latin typeface="宋体" pitchFamily="2" charset="-122"/>
                <a:ea typeface="宋体" pitchFamily="2" charset="-122"/>
              </a:rPr>
              <a:t>6</a:t>
            </a:r>
            <a:r>
              <a:rPr lang="zh-CN" altLang="en-US" sz="2800" b="1" dirty="0" smtClean="0">
                <a:solidFill>
                  <a:srgbClr val="FFFF00"/>
                </a:solidFill>
                <a:latin typeface="宋体" pitchFamily="2" charset="-122"/>
                <a:ea typeface="宋体" pitchFamily="2" charset="-122"/>
              </a:rPr>
              <a:t>、</a:t>
            </a:r>
            <a:r>
              <a:rPr lang="en-US" altLang="zh-CN" sz="2800" b="1" dirty="0" smtClean="0">
                <a:solidFill>
                  <a:srgbClr val="FFFF00"/>
                </a:solidFill>
                <a:latin typeface="宋体" pitchFamily="2" charset="-122"/>
                <a:ea typeface="宋体" pitchFamily="2" charset="-122"/>
              </a:rPr>
              <a:t>7</a:t>
            </a:r>
            <a:r>
              <a:rPr lang="zh-CN" altLang="en-US" sz="2800" b="1" dirty="0" smtClean="0">
                <a:solidFill>
                  <a:srgbClr val="FFFF00"/>
                </a:solidFill>
                <a:latin typeface="宋体" pitchFamily="2" charset="-122"/>
                <a:ea typeface="宋体" pitchFamily="2" charset="-122"/>
              </a:rPr>
              <a:t>、</a:t>
            </a:r>
            <a:r>
              <a:rPr lang="en-US" altLang="zh-CN" sz="2800" b="1" dirty="0" smtClean="0">
                <a:solidFill>
                  <a:srgbClr val="FFFF00"/>
                </a:solidFill>
                <a:latin typeface="宋体" pitchFamily="2" charset="-122"/>
                <a:ea typeface="宋体" pitchFamily="2" charset="-122"/>
              </a:rPr>
              <a:t>8</a:t>
            </a:r>
            <a:r>
              <a:rPr lang="zh-CN" altLang="en-US" sz="2800" b="1" dirty="0" smtClean="0">
                <a:solidFill>
                  <a:srgbClr val="FFFF00"/>
                </a:solidFill>
                <a:latin typeface="宋体" pitchFamily="2" charset="-122"/>
                <a:ea typeface="宋体" pitchFamily="2" charset="-122"/>
              </a:rPr>
              <a:t>为例，实验理论内容教学的实践</a:t>
            </a:r>
            <a:r>
              <a:rPr lang="en-US" altLang="zh-CN" sz="2800" b="1" dirty="0" smtClean="0">
                <a:solidFill>
                  <a:srgbClr val="FFFF00"/>
                </a:solidFill>
                <a:latin typeface="宋体" pitchFamily="2" charset="-122"/>
                <a:ea typeface="宋体" pitchFamily="2" charset="-122"/>
              </a:rPr>
              <a:t>)</a:t>
            </a:r>
            <a:endParaRPr lang="zh-CN" altLang="en-US" sz="2800"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23548391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lstStyle/>
          <a:p>
            <a:pPr lvl="1"/>
            <a:r>
              <a:rPr lang="zh-CN" altLang="en-US" b="1" dirty="0" smtClean="0">
                <a:solidFill>
                  <a:srgbClr val="1E46F3"/>
                </a:solidFill>
              </a:rPr>
              <a:t>不同领域实验研究的介绍：包括视觉、听觉、注意、知觉、学习和记忆、语言认知、情绪、人机交互等领域的实验研究进展，突出如下内容：</a:t>
            </a:r>
            <a:endParaRPr lang="en-US" altLang="zh-CN" b="1" dirty="0" smtClean="0">
              <a:solidFill>
                <a:srgbClr val="1E46F3"/>
              </a:solidFill>
            </a:endParaRPr>
          </a:p>
          <a:p>
            <a:pPr lvl="2"/>
            <a:r>
              <a:rPr lang="zh-CN" altLang="en-US" dirty="0">
                <a:solidFill>
                  <a:srgbClr val="1E46F3"/>
                </a:solidFill>
              </a:rPr>
              <a:t>不同</a:t>
            </a:r>
            <a:r>
              <a:rPr lang="zh-CN" altLang="en-US" dirty="0" smtClean="0">
                <a:solidFill>
                  <a:srgbClr val="1E46F3"/>
                </a:solidFill>
              </a:rPr>
              <a:t>研究领域的主要研究问题与现象：经典和现代的研究进展</a:t>
            </a:r>
            <a:endParaRPr lang="en-US" altLang="zh-CN" dirty="0" smtClean="0">
              <a:solidFill>
                <a:srgbClr val="1E46F3"/>
              </a:solidFill>
            </a:endParaRPr>
          </a:p>
          <a:p>
            <a:pPr lvl="2"/>
            <a:r>
              <a:rPr lang="zh-CN" altLang="en-US" dirty="0" smtClean="0">
                <a:solidFill>
                  <a:srgbClr val="1E46F3"/>
                </a:solidFill>
              </a:rPr>
              <a:t>采用的主要研究方法：包括行为实验和神经科学的方法等；</a:t>
            </a:r>
            <a:endParaRPr lang="en-US" altLang="zh-CN" dirty="0" smtClean="0">
              <a:solidFill>
                <a:srgbClr val="1E46F3"/>
              </a:solidFill>
            </a:endParaRPr>
          </a:p>
          <a:p>
            <a:pPr lvl="2"/>
            <a:r>
              <a:rPr lang="zh-CN" altLang="en-US" dirty="0" smtClean="0">
                <a:solidFill>
                  <a:srgbClr val="1E46F3"/>
                </a:solidFill>
              </a:rPr>
              <a:t>需要操纵和控制的变量、影响因素和需要注意的问题</a:t>
            </a:r>
            <a:endParaRPr lang="en-US" altLang="zh-CN" dirty="0" smtClean="0">
              <a:solidFill>
                <a:srgbClr val="1E46F3"/>
              </a:solidFill>
            </a:endParaRPr>
          </a:p>
          <a:p>
            <a:pPr lvl="2"/>
            <a:r>
              <a:rPr lang="zh-CN" altLang="en-US" dirty="0">
                <a:solidFill>
                  <a:srgbClr val="1E46F3"/>
                </a:solidFill>
              </a:rPr>
              <a:t>鼓励</a:t>
            </a:r>
            <a:r>
              <a:rPr lang="zh-CN" altLang="en-US" dirty="0" smtClean="0">
                <a:solidFill>
                  <a:srgbClr val="1E46F3"/>
                </a:solidFill>
              </a:rPr>
              <a:t>学生根据兴趣选择不同领域的研究问题，阅读文献并做研究设计作业、基金项目设计方案等</a:t>
            </a:r>
            <a:endParaRPr lang="en-US" altLang="zh-CN" dirty="0" smtClean="0">
              <a:solidFill>
                <a:srgbClr val="1E46F3"/>
              </a:solidFill>
            </a:endParaRPr>
          </a:p>
          <a:p>
            <a:pPr lvl="2"/>
            <a:endParaRPr lang="en-US" altLang="zh-CN" dirty="0" smtClean="0">
              <a:solidFill>
                <a:srgbClr val="1E46F3"/>
              </a:solidFill>
            </a:endParaRPr>
          </a:p>
          <a:p>
            <a:pPr lvl="2"/>
            <a:endParaRPr lang="zh-CN" altLang="en-US" b="1" dirty="0">
              <a:solidFill>
                <a:srgbClr val="1E46F3"/>
              </a:solidFill>
            </a:endParaRPr>
          </a:p>
        </p:txBody>
      </p:sp>
      <p:sp>
        <p:nvSpPr>
          <p:cNvPr id="2" name="标题 1"/>
          <p:cNvSpPr>
            <a:spLocks noGrp="1"/>
          </p:cNvSpPr>
          <p:nvPr>
            <p:ph type="title"/>
          </p:nvPr>
        </p:nvSpPr>
        <p:spPr/>
        <p:txBody>
          <a:bodyPr/>
          <a:lstStyle/>
          <a:p>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23548391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lstStyle/>
          <a:p>
            <a:r>
              <a:rPr lang="zh-CN" altLang="en-US" b="1" dirty="0">
                <a:solidFill>
                  <a:srgbClr val="1E46F3"/>
                </a:solidFill>
              </a:rPr>
              <a:t>突出</a:t>
            </a:r>
            <a:r>
              <a:rPr lang="zh-CN" altLang="en-US" b="1" dirty="0" smtClean="0">
                <a:solidFill>
                  <a:srgbClr val="1E46F3"/>
                </a:solidFill>
              </a:rPr>
              <a:t>研究性教学和创新性思维训练</a:t>
            </a:r>
            <a:r>
              <a:rPr lang="zh-CN" altLang="en-US" b="1" dirty="0">
                <a:solidFill>
                  <a:srgbClr val="1E46F3"/>
                </a:solidFill>
              </a:rPr>
              <a:t>，</a:t>
            </a:r>
            <a:r>
              <a:rPr lang="zh-CN" altLang="en-US" b="1" dirty="0" smtClean="0">
                <a:solidFill>
                  <a:srgbClr val="1E46F3"/>
                </a:solidFill>
              </a:rPr>
              <a:t>并</a:t>
            </a:r>
            <a:r>
              <a:rPr lang="zh-CN" altLang="en-US" b="1" dirty="0">
                <a:solidFill>
                  <a:srgbClr val="1E46F3"/>
                </a:solidFill>
              </a:rPr>
              <a:t>与</a:t>
            </a:r>
            <a:r>
              <a:rPr lang="en-US" altLang="zh-CN" b="1" dirty="0">
                <a:solidFill>
                  <a:srgbClr val="1E46F3"/>
                </a:solidFill>
              </a:rPr>
              <a:t>4</a:t>
            </a:r>
            <a:r>
              <a:rPr lang="zh-CN" altLang="en-US" b="1" dirty="0">
                <a:solidFill>
                  <a:srgbClr val="1E46F3"/>
                </a:solidFill>
              </a:rPr>
              <a:t>年本科学习发展结合、与本科基金、市创、国家大学生创新基金结合，</a:t>
            </a:r>
            <a:endParaRPr lang="en-US" altLang="zh-CN" b="1" dirty="0">
              <a:solidFill>
                <a:srgbClr val="1E46F3"/>
              </a:solidFill>
            </a:endParaRPr>
          </a:p>
          <a:p>
            <a:r>
              <a:rPr lang="zh-CN" altLang="en-US" b="1" dirty="0" smtClean="0">
                <a:solidFill>
                  <a:srgbClr val="1E46F3"/>
                </a:solidFill>
              </a:rPr>
              <a:t>加强心理学</a:t>
            </a:r>
            <a:r>
              <a:rPr lang="zh-CN" altLang="en-US" b="1" dirty="0">
                <a:solidFill>
                  <a:srgbClr val="1E46F3"/>
                </a:solidFill>
              </a:rPr>
              <a:t>实验研究的</a:t>
            </a:r>
            <a:r>
              <a:rPr lang="zh-CN" altLang="en-US" b="1" dirty="0" smtClean="0">
                <a:solidFill>
                  <a:srgbClr val="1E46F3"/>
                </a:solidFill>
              </a:rPr>
              <a:t>伦理规范的教学：</a:t>
            </a:r>
            <a:r>
              <a:rPr lang="zh-CN" altLang="en-US" b="1" dirty="0">
                <a:solidFill>
                  <a:srgbClr val="1E46F3"/>
                </a:solidFill>
              </a:rPr>
              <a:t>伦理审查的基本程序以及</a:t>
            </a:r>
            <a:r>
              <a:rPr lang="en-US" altLang="zh-CN" b="1" dirty="0">
                <a:solidFill>
                  <a:srgbClr val="1E46F3"/>
                </a:solidFill>
              </a:rPr>
              <a:t>IRB</a:t>
            </a:r>
            <a:r>
              <a:rPr lang="zh-CN" altLang="en-US" b="1" dirty="0">
                <a:solidFill>
                  <a:srgbClr val="1E46F3"/>
                </a:solidFill>
              </a:rPr>
              <a:t>和建立伦理审查委员会的必要性</a:t>
            </a:r>
            <a:r>
              <a:rPr lang="zh-CN" altLang="en-US" b="1" dirty="0" smtClean="0">
                <a:solidFill>
                  <a:srgbClr val="1E46F3"/>
                </a:solidFill>
              </a:rPr>
              <a:t>；</a:t>
            </a:r>
            <a:endParaRPr lang="en-US" altLang="zh-CN" b="1" dirty="0" smtClean="0">
              <a:solidFill>
                <a:srgbClr val="1E46F3"/>
              </a:solidFill>
            </a:endParaRPr>
          </a:p>
          <a:p>
            <a:pPr lvl="1"/>
            <a:r>
              <a:rPr lang="zh-CN" altLang="en-US" b="1" dirty="0" smtClean="0">
                <a:solidFill>
                  <a:srgbClr val="FF00FF"/>
                </a:solidFill>
              </a:rPr>
              <a:t>附加学习材料：国际通用的主要的伦理规范</a:t>
            </a:r>
            <a:endParaRPr lang="en-US" altLang="zh-CN" b="1" dirty="0" smtClean="0">
              <a:solidFill>
                <a:srgbClr val="FF00FF"/>
              </a:solidFill>
            </a:endParaRPr>
          </a:p>
          <a:p>
            <a:pPr lvl="1"/>
            <a:r>
              <a:rPr lang="zh-CN" altLang="en-US" b="1" dirty="0">
                <a:solidFill>
                  <a:srgbClr val="FF00FF"/>
                </a:solidFill>
              </a:rPr>
              <a:t>附加学习</a:t>
            </a:r>
            <a:r>
              <a:rPr lang="zh-CN" altLang="en-US" b="1" dirty="0" smtClean="0">
                <a:solidFill>
                  <a:srgbClr val="FF00FF"/>
                </a:solidFill>
              </a:rPr>
              <a:t>材料：伦理审查程序和相关学习材料</a:t>
            </a:r>
            <a:endParaRPr lang="en-US" altLang="zh-CN" b="1" dirty="0" smtClean="0">
              <a:solidFill>
                <a:srgbClr val="FF00FF"/>
              </a:solidFill>
            </a:endParaRPr>
          </a:p>
          <a:p>
            <a:pPr lvl="1"/>
            <a:r>
              <a:rPr lang="zh-CN" altLang="en-US" b="1" dirty="0">
                <a:solidFill>
                  <a:srgbClr val="FF00FF"/>
                </a:solidFill>
              </a:rPr>
              <a:t>附加学习</a:t>
            </a:r>
            <a:r>
              <a:rPr lang="zh-CN" altLang="en-US" b="1" dirty="0" smtClean="0">
                <a:solidFill>
                  <a:srgbClr val="FF00FF"/>
                </a:solidFill>
              </a:rPr>
              <a:t>材料：伦理审查表（学院网站下载）</a:t>
            </a:r>
            <a:endParaRPr lang="en-US" altLang="zh-CN" b="1" dirty="0" smtClean="0">
              <a:solidFill>
                <a:srgbClr val="FF00FF"/>
              </a:solidFill>
            </a:endParaRPr>
          </a:p>
          <a:p>
            <a:pPr lvl="1"/>
            <a:r>
              <a:rPr lang="en-US" altLang="zh-CN" b="1" dirty="0" smtClean="0">
                <a:solidFill>
                  <a:srgbClr val="FF00FF"/>
                </a:solidFill>
              </a:rPr>
              <a:t>IRB</a:t>
            </a:r>
            <a:r>
              <a:rPr lang="zh-CN" altLang="en-US" b="1" dirty="0" smtClean="0">
                <a:solidFill>
                  <a:srgbClr val="FF00FF"/>
                </a:solidFill>
              </a:rPr>
              <a:t>或伦理审查委员会建立及其职能</a:t>
            </a:r>
            <a:endParaRPr lang="en-US" altLang="zh-CN" b="1" dirty="0" smtClean="0">
              <a:solidFill>
                <a:srgbClr val="FF00FF"/>
              </a:solidFill>
            </a:endParaRPr>
          </a:p>
          <a:p>
            <a:r>
              <a:rPr lang="zh-CN" altLang="en-US" b="1" dirty="0" smtClean="0">
                <a:solidFill>
                  <a:srgbClr val="1E46F3"/>
                </a:solidFill>
              </a:rPr>
              <a:t>根据培养方向，优化课程内容和体系建设，课程体系系列化、专题化，给学生提供更多选择和深入学习的课程和机会；</a:t>
            </a:r>
            <a:endParaRPr lang="en-US" altLang="zh-CN" b="1" dirty="0" smtClean="0">
              <a:solidFill>
                <a:srgbClr val="1E46F3"/>
              </a:solidFill>
            </a:endParaRPr>
          </a:p>
          <a:p>
            <a:endParaRPr lang="en-US" altLang="zh-CN" b="1" dirty="0" smtClean="0">
              <a:solidFill>
                <a:srgbClr val="1E46F3"/>
              </a:solidFill>
            </a:endParaRPr>
          </a:p>
          <a:p>
            <a:endParaRPr lang="zh-CN" altLang="en-US" b="1" dirty="0">
              <a:solidFill>
                <a:srgbClr val="1E46F3"/>
              </a:solidFill>
            </a:endParaRPr>
          </a:p>
          <a:p>
            <a:endParaRPr lang="zh-CN" altLang="en-US" b="1" dirty="0">
              <a:solidFill>
                <a:srgbClr val="1E46F3"/>
              </a:solidFill>
            </a:endParaRPr>
          </a:p>
        </p:txBody>
      </p:sp>
      <p:sp>
        <p:nvSpPr>
          <p:cNvPr id="2" name="标题 1"/>
          <p:cNvSpPr>
            <a:spLocks noGrp="1"/>
          </p:cNvSpPr>
          <p:nvPr>
            <p:ph type="title"/>
          </p:nvPr>
        </p:nvSpPr>
        <p:spPr/>
        <p:txBody>
          <a:bodyPr/>
          <a:lstStyle/>
          <a:p>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2354839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fontScale="92500" lnSpcReduction="10000"/>
          </a:bodyPr>
          <a:lstStyle/>
          <a:p>
            <a:r>
              <a:rPr lang="zh-CN" altLang="en-US" sz="2800" b="1" dirty="0" smtClean="0">
                <a:solidFill>
                  <a:srgbClr val="1E46F3"/>
                </a:solidFill>
              </a:rPr>
              <a:t>实验心理学教学的回顾</a:t>
            </a:r>
            <a:endParaRPr lang="en-US" altLang="zh-CN" sz="2800" b="1" dirty="0" smtClean="0">
              <a:solidFill>
                <a:srgbClr val="1E46F3"/>
              </a:solidFill>
            </a:endParaRPr>
          </a:p>
          <a:p>
            <a:pPr lvl="1"/>
            <a:r>
              <a:rPr lang="zh-CN" altLang="en-US" dirty="0">
                <a:solidFill>
                  <a:srgbClr val="1E46F3"/>
                </a:solidFill>
              </a:rPr>
              <a:t>实验心理学教学</a:t>
            </a:r>
            <a:r>
              <a:rPr lang="zh-CN" altLang="en-US" dirty="0" smtClean="0">
                <a:solidFill>
                  <a:srgbClr val="1E46F3"/>
                </a:solidFill>
              </a:rPr>
              <a:t>现状</a:t>
            </a:r>
            <a:endParaRPr lang="en-US" altLang="zh-CN" dirty="0">
              <a:solidFill>
                <a:srgbClr val="1E46F3"/>
              </a:solidFill>
            </a:endParaRPr>
          </a:p>
          <a:p>
            <a:pPr lvl="1"/>
            <a:r>
              <a:rPr lang="zh-CN" altLang="en-US" dirty="0" smtClean="0">
                <a:solidFill>
                  <a:srgbClr val="1E46F3"/>
                </a:solidFill>
              </a:rPr>
              <a:t>实验心理学课程教学的目的：传授知识还是方法？</a:t>
            </a:r>
            <a:endParaRPr lang="en-US" altLang="zh-CN" dirty="0" smtClean="0">
              <a:solidFill>
                <a:srgbClr val="1E46F3"/>
              </a:solidFill>
            </a:endParaRPr>
          </a:p>
          <a:p>
            <a:pPr lvl="1"/>
            <a:r>
              <a:rPr lang="zh-CN" altLang="en-US" dirty="0" smtClean="0">
                <a:solidFill>
                  <a:srgbClr val="1E46F3"/>
                </a:solidFill>
              </a:rPr>
              <a:t>如何传授学生学习和研究的方法？</a:t>
            </a:r>
            <a:endParaRPr lang="en-US" altLang="zh-CN" dirty="0" smtClean="0">
              <a:solidFill>
                <a:srgbClr val="1E46F3"/>
              </a:solidFill>
            </a:endParaRPr>
          </a:p>
          <a:p>
            <a:r>
              <a:rPr lang="zh-CN" altLang="en-US" sz="2800" b="1" dirty="0" smtClean="0">
                <a:solidFill>
                  <a:srgbClr val="1E46F3"/>
                </a:solidFill>
              </a:rPr>
              <a:t>教材在教学中的作用？如何充分利用教材和参考文献和教师掌握的前沿研究进展文献？</a:t>
            </a:r>
            <a:endParaRPr lang="en-US" altLang="zh-CN" sz="2800" b="1" dirty="0" smtClean="0">
              <a:solidFill>
                <a:srgbClr val="1E46F3"/>
              </a:solidFill>
            </a:endParaRPr>
          </a:p>
          <a:p>
            <a:pPr lvl="1"/>
            <a:r>
              <a:rPr lang="zh-CN" altLang="en-US" dirty="0" smtClean="0">
                <a:solidFill>
                  <a:srgbClr val="1E46F3"/>
                </a:solidFill>
              </a:rPr>
              <a:t>教与学的基本问题：教学相长</a:t>
            </a:r>
            <a:endParaRPr lang="en-US" altLang="zh-CN" dirty="0" smtClean="0">
              <a:solidFill>
                <a:srgbClr val="1E46F3"/>
              </a:solidFill>
            </a:endParaRPr>
          </a:p>
          <a:p>
            <a:pPr lvl="1"/>
            <a:r>
              <a:rPr lang="en-US" altLang="zh-CN" sz="2600" dirty="0"/>
              <a:t>《</a:t>
            </a:r>
            <a:r>
              <a:rPr lang="zh-CN" altLang="en-US" dirty="0">
                <a:solidFill>
                  <a:srgbClr val="1E46F3"/>
                </a:solidFill>
              </a:rPr>
              <a:t>礼记</a:t>
            </a:r>
            <a:r>
              <a:rPr lang="en-US" altLang="zh-CN" dirty="0">
                <a:solidFill>
                  <a:srgbClr val="1E46F3"/>
                </a:solidFill>
              </a:rPr>
              <a:t>·</a:t>
            </a:r>
            <a:r>
              <a:rPr lang="zh-CN" altLang="en-US" dirty="0">
                <a:solidFill>
                  <a:srgbClr val="1E46F3"/>
                </a:solidFill>
              </a:rPr>
              <a:t>学记</a:t>
            </a:r>
            <a:r>
              <a:rPr lang="en-US" altLang="zh-CN" dirty="0">
                <a:solidFill>
                  <a:srgbClr val="1E46F3"/>
                </a:solidFill>
              </a:rPr>
              <a:t>》:</a:t>
            </a:r>
            <a:r>
              <a:rPr lang="zh-CN" altLang="en-US" dirty="0">
                <a:solidFill>
                  <a:srgbClr val="1E46F3"/>
                </a:solidFill>
              </a:rPr>
              <a:t>“</a:t>
            </a:r>
            <a:r>
              <a:rPr lang="en-US" altLang="zh-CN" dirty="0">
                <a:solidFill>
                  <a:srgbClr val="1E46F3"/>
                </a:solidFill>
              </a:rPr>
              <a:t>…,</a:t>
            </a:r>
            <a:r>
              <a:rPr lang="zh-CN" altLang="en-US" dirty="0">
                <a:solidFill>
                  <a:srgbClr val="1E46F3"/>
                </a:solidFill>
              </a:rPr>
              <a:t>是</a:t>
            </a:r>
            <a:r>
              <a:rPr lang="zh-CN" altLang="en-US" dirty="0">
                <a:solidFill>
                  <a:srgbClr val="1E46F3"/>
                </a:solidFill>
              </a:rPr>
              <a:t>故学然后知不足，教然后知困。知不足，然后能自反也；知困，然后能自强也。故曰：教学相长</a:t>
            </a:r>
            <a:r>
              <a:rPr lang="zh-CN" altLang="en-US" dirty="0">
                <a:solidFill>
                  <a:srgbClr val="1E46F3"/>
                </a:solidFill>
              </a:rPr>
              <a:t>也。</a:t>
            </a:r>
            <a:r>
              <a:rPr lang="en-US" altLang="zh-CN" dirty="0">
                <a:solidFill>
                  <a:srgbClr val="1E46F3"/>
                </a:solidFill>
              </a:rPr>
              <a:t>…</a:t>
            </a:r>
            <a:r>
              <a:rPr lang="zh-CN" altLang="en-US" dirty="0">
                <a:solidFill>
                  <a:srgbClr val="1E46F3"/>
                </a:solidFill>
              </a:rPr>
              <a:t>”</a:t>
            </a:r>
            <a:endParaRPr lang="en-US" altLang="zh-CN" dirty="0">
              <a:solidFill>
                <a:srgbClr val="1E46F3"/>
              </a:solidFill>
            </a:endParaRPr>
          </a:p>
          <a:p>
            <a:r>
              <a:rPr lang="zh-CN" altLang="en-US" sz="2800" b="1" dirty="0" smtClean="0">
                <a:solidFill>
                  <a:srgbClr val="1E46F3"/>
                </a:solidFill>
              </a:rPr>
              <a:t>教学内容和教学方法方面的思考？</a:t>
            </a:r>
            <a:endParaRPr lang="en-US" altLang="zh-CN" sz="2800" b="1" dirty="0" smtClean="0">
              <a:solidFill>
                <a:srgbClr val="1E46F3"/>
              </a:solidFill>
            </a:endParaRPr>
          </a:p>
          <a:p>
            <a:pPr lvl="1"/>
            <a:r>
              <a:rPr lang="zh-CN" altLang="en-US" sz="2400" dirty="0" smtClean="0">
                <a:solidFill>
                  <a:srgbClr val="1E46F3"/>
                </a:solidFill>
              </a:rPr>
              <a:t>如何讲授课堂教学内容：抛砖引玉</a:t>
            </a:r>
            <a:endParaRPr lang="en-US" altLang="zh-CN" sz="2400" dirty="0" smtClean="0">
              <a:solidFill>
                <a:srgbClr val="1E46F3"/>
              </a:solidFill>
            </a:endParaRPr>
          </a:p>
          <a:p>
            <a:pPr lvl="1"/>
            <a:r>
              <a:rPr lang="zh-CN" altLang="en-US" sz="2400" dirty="0" smtClean="0">
                <a:solidFill>
                  <a:srgbClr val="1E46F3"/>
                </a:solidFill>
              </a:rPr>
              <a:t>如何达到抛砖引玉的效果：基于兴趣和问题的教学</a:t>
            </a:r>
            <a:endParaRPr lang="en-US" altLang="zh-CN" sz="2400" dirty="0" smtClean="0">
              <a:solidFill>
                <a:srgbClr val="1E46F3"/>
              </a:solidFill>
            </a:endParaRPr>
          </a:p>
          <a:p>
            <a:endParaRPr lang="en-US" altLang="zh-CN" dirty="0" smtClean="0">
              <a:solidFill>
                <a:srgbClr val="1E46F3"/>
              </a:solidFill>
            </a:endParaRPr>
          </a:p>
          <a:p>
            <a:endParaRPr lang="en-US" altLang="zh-CN" sz="2800" b="1" dirty="0" smtClean="0">
              <a:solidFill>
                <a:srgbClr val="1E46F3"/>
              </a:solidFill>
            </a:endParaRPr>
          </a:p>
          <a:p>
            <a:endParaRPr lang="en-US" altLang="zh-CN" sz="2800" b="1" dirty="0" smtClean="0">
              <a:solidFill>
                <a:srgbClr val="1E46F3"/>
              </a:solidFill>
            </a:endParaRPr>
          </a:p>
          <a:p>
            <a:endParaRPr lang="zh-CN" altLang="en-US" sz="2800" b="1" dirty="0">
              <a:solidFill>
                <a:srgbClr val="1E46F3"/>
              </a:solidFill>
            </a:endParaRPr>
          </a:p>
        </p:txBody>
      </p:sp>
      <p:sp>
        <p:nvSpPr>
          <p:cNvPr id="2" name="标题 1"/>
          <p:cNvSpPr>
            <a:spLocks noGrp="1"/>
          </p:cNvSpPr>
          <p:nvPr>
            <p:ph type="title"/>
          </p:nvPr>
        </p:nvSpPr>
        <p:spPr/>
        <p:txBody>
          <a:bodyPr/>
          <a:lstStyle/>
          <a:p>
            <a:r>
              <a:rPr lang="zh-CN" altLang="en-US" b="1" dirty="0" smtClean="0">
                <a:solidFill>
                  <a:srgbClr val="FFFF00"/>
                </a:solidFill>
                <a:latin typeface="宋体" pitchFamily="2" charset="-122"/>
                <a:ea typeface="宋体" pitchFamily="2" charset="-122"/>
              </a:rPr>
              <a:t>实验心理学教学的基本问题</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36154916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fontScale="85000" lnSpcReduction="20000"/>
          </a:bodyPr>
          <a:lstStyle/>
          <a:p>
            <a:r>
              <a:rPr lang="zh-CN" altLang="en-US" b="1" dirty="0" smtClean="0">
                <a:solidFill>
                  <a:srgbClr val="1E46F3"/>
                </a:solidFill>
              </a:rPr>
              <a:t>实验心理学实验教学的目标</a:t>
            </a:r>
            <a:endParaRPr lang="en-US" altLang="zh-CN" b="1" dirty="0" smtClean="0">
              <a:solidFill>
                <a:srgbClr val="1E46F3"/>
              </a:solidFill>
            </a:endParaRPr>
          </a:p>
          <a:p>
            <a:pPr lvl="1"/>
            <a:r>
              <a:rPr lang="zh-CN" altLang="en-US" dirty="0" smtClean="0">
                <a:solidFill>
                  <a:srgbClr val="1E46F3"/>
                </a:solidFill>
              </a:rPr>
              <a:t>学习和了解经典的实验研究</a:t>
            </a:r>
            <a:endParaRPr lang="en-US" altLang="zh-CN" dirty="0" smtClean="0">
              <a:solidFill>
                <a:srgbClr val="1E46F3"/>
              </a:solidFill>
            </a:endParaRPr>
          </a:p>
          <a:p>
            <a:pPr lvl="1"/>
            <a:r>
              <a:rPr lang="zh-CN" altLang="en-US" dirty="0" smtClean="0">
                <a:solidFill>
                  <a:srgbClr val="1E46F3"/>
                </a:solidFill>
              </a:rPr>
              <a:t>掌握常用的实验方法和技术：具体包括</a:t>
            </a:r>
            <a:endParaRPr lang="en-US" altLang="zh-CN" dirty="0" smtClean="0">
              <a:solidFill>
                <a:srgbClr val="1E46F3"/>
              </a:solidFill>
            </a:endParaRPr>
          </a:p>
          <a:p>
            <a:pPr lvl="2"/>
            <a:r>
              <a:rPr lang="en-US" altLang="zh-CN" dirty="0" smtClean="0">
                <a:solidFill>
                  <a:srgbClr val="1E46F3"/>
                </a:solidFill>
              </a:rPr>
              <a:t>E-prime, </a:t>
            </a:r>
            <a:r>
              <a:rPr lang="en-US" altLang="zh-CN" dirty="0" err="1" smtClean="0">
                <a:solidFill>
                  <a:srgbClr val="1E46F3"/>
                </a:solidFill>
              </a:rPr>
              <a:t>Inquisit</a:t>
            </a:r>
            <a:r>
              <a:rPr lang="en-US" altLang="zh-CN" dirty="0" smtClean="0">
                <a:solidFill>
                  <a:srgbClr val="1E46F3"/>
                </a:solidFill>
              </a:rPr>
              <a:t>, DMDX,</a:t>
            </a:r>
            <a:r>
              <a:rPr lang="en-US" altLang="zh-CN" dirty="0">
                <a:solidFill>
                  <a:srgbClr val="1E46F3"/>
                </a:solidFill>
              </a:rPr>
              <a:t> </a:t>
            </a:r>
            <a:r>
              <a:rPr lang="en-US" altLang="zh-CN" dirty="0" err="1" smtClean="0">
                <a:solidFill>
                  <a:srgbClr val="1E46F3"/>
                </a:solidFill>
              </a:rPr>
              <a:t>Matlab</a:t>
            </a:r>
            <a:r>
              <a:rPr lang="en-US" altLang="zh-CN" dirty="0" smtClean="0">
                <a:solidFill>
                  <a:srgbClr val="1E46F3"/>
                </a:solidFill>
              </a:rPr>
              <a:t> </a:t>
            </a:r>
            <a:r>
              <a:rPr lang="en-US" altLang="zh-CN" dirty="0" err="1" smtClean="0">
                <a:solidFill>
                  <a:srgbClr val="1E46F3"/>
                </a:solidFill>
              </a:rPr>
              <a:t>PsychoToolBox</a:t>
            </a:r>
            <a:r>
              <a:rPr lang="zh-CN" altLang="en-US" dirty="0" smtClean="0">
                <a:solidFill>
                  <a:srgbClr val="1E46F3"/>
                </a:solidFill>
              </a:rPr>
              <a:t>等常用的实验控制软件</a:t>
            </a:r>
            <a:endParaRPr lang="en-US" altLang="zh-CN" dirty="0" smtClean="0">
              <a:solidFill>
                <a:srgbClr val="1E46F3"/>
              </a:solidFill>
            </a:endParaRPr>
          </a:p>
          <a:p>
            <a:pPr lvl="2"/>
            <a:r>
              <a:rPr lang="en-US" altLang="zh-CN" dirty="0" err="1" smtClean="0">
                <a:solidFill>
                  <a:srgbClr val="1E46F3"/>
                </a:solidFill>
              </a:rPr>
              <a:t>MatLab</a:t>
            </a:r>
            <a:r>
              <a:rPr lang="zh-CN" altLang="en-US" dirty="0" smtClean="0">
                <a:solidFill>
                  <a:srgbClr val="1E46F3"/>
                </a:solidFill>
              </a:rPr>
              <a:t>实验程序</a:t>
            </a:r>
            <a:r>
              <a:rPr lang="zh-CN" altLang="en-US" dirty="0">
                <a:solidFill>
                  <a:srgbClr val="1E46F3"/>
                </a:solidFill>
              </a:rPr>
              <a:t>设计</a:t>
            </a:r>
            <a:r>
              <a:rPr lang="zh-CN" altLang="en-US" dirty="0" smtClean="0">
                <a:solidFill>
                  <a:srgbClr val="1E46F3"/>
                </a:solidFill>
              </a:rPr>
              <a:t>、数据处理以及绘图等</a:t>
            </a:r>
            <a:endParaRPr lang="en-US" altLang="zh-CN" dirty="0" smtClean="0">
              <a:solidFill>
                <a:srgbClr val="1E46F3"/>
              </a:solidFill>
            </a:endParaRPr>
          </a:p>
          <a:p>
            <a:pPr lvl="2"/>
            <a:r>
              <a:rPr lang="zh-CN" altLang="en-US" dirty="0" smtClean="0">
                <a:solidFill>
                  <a:srgbClr val="1E46F3"/>
                </a:solidFill>
              </a:rPr>
              <a:t>神经电生理技术：</a:t>
            </a:r>
            <a:r>
              <a:rPr lang="en-US" altLang="zh-CN" dirty="0" smtClean="0">
                <a:solidFill>
                  <a:srgbClr val="1E46F3"/>
                </a:solidFill>
              </a:rPr>
              <a:t>EEG/ERP</a:t>
            </a:r>
            <a:r>
              <a:rPr lang="zh-CN" altLang="en-US" dirty="0" smtClean="0">
                <a:solidFill>
                  <a:srgbClr val="1E46F3"/>
                </a:solidFill>
              </a:rPr>
              <a:t>（了解）技术、生理多导技术与生物反馈仪</a:t>
            </a:r>
            <a:endParaRPr lang="en-US" altLang="zh-CN" dirty="0" smtClean="0">
              <a:solidFill>
                <a:srgbClr val="1E46F3"/>
              </a:solidFill>
            </a:endParaRPr>
          </a:p>
          <a:p>
            <a:pPr lvl="2"/>
            <a:r>
              <a:rPr lang="zh-CN" altLang="en-US" dirty="0">
                <a:solidFill>
                  <a:srgbClr val="1E46F3"/>
                </a:solidFill>
              </a:rPr>
              <a:t>眼动</a:t>
            </a:r>
            <a:r>
              <a:rPr lang="zh-CN" altLang="en-US" dirty="0" smtClean="0">
                <a:solidFill>
                  <a:srgbClr val="1E46F3"/>
                </a:solidFill>
              </a:rPr>
              <a:t>技术：常用的眼动仪及数据处理方法</a:t>
            </a:r>
            <a:r>
              <a:rPr lang="en-US" altLang="zh-CN" dirty="0" smtClean="0">
                <a:solidFill>
                  <a:srgbClr val="1E46F3"/>
                </a:solidFill>
              </a:rPr>
              <a:t>(</a:t>
            </a:r>
            <a:r>
              <a:rPr lang="zh-CN" altLang="en-US" dirty="0" smtClean="0">
                <a:solidFill>
                  <a:srgbClr val="1E46F3"/>
                </a:solidFill>
              </a:rPr>
              <a:t>包括</a:t>
            </a:r>
            <a:r>
              <a:rPr lang="en-US" altLang="zh-CN" dirty="0" err="1" smtClean="0">
                <a:solidFill>
                  <a:srgbClr val="1E46F3"/>
                </a:solidFill>
              </a:rPr>
              <a:t>Eyelink</a:t>
            </a:r>
            <a:r>
              <a:rPr lang="zh-CN" altLang="en-US" dirty="0" smtClean="0">
                <a:solidFill>
                  <a:srgbClr val="1E46F3"/>
                </a:solidFill>
              </a:rPr>
              <a:t>，</a:t>
            </a:r>
            <a:r>
              <a:rPr lang="en-US" altLang="zh-CN" dirty="0" smtClean="0">
                <a:solidFill>
                  <a:srgbClr val="1E46F3"/>
                </a:solidFill>
              </a:rPr>
              <a:t> </a:t>
            </a:r>
            <a:r>
              <a:rPr lang="en-US" altLang="zh-CN" dirty="0" err="1" smtClean="0">
                <a:solidFill>
                  <a:srgbClr val="1E46F3"/>
                </a:solidFill>
              </a:rPr>
              <a:t>Tobii</a:t>
            </a:r>
            <a:r>
              <a:rPr lang="zh-CN" altLang="en-US" dirty="0" smtClean="0">
                <a:solidFill>
                  <a:srgbClr val="1E46F3"/>
                </a:solidFill>
              </a:rPr>
              <a:t>，</a:t>
            </a:r>
            <a:r>
              <a:rPr lang="en-US" altLang="zh-CN" dirty="0" smtClean="0">
                <a:solidFill>
                  <a:srgbClr val="1E46F3"/>
                </a:solidFill>
              </a:rPr>
              <a:t>SMI</a:t>
            </a:r>
            <a:r>
              <a:rPr lang="zh-CN" altLang="en-US" dirty="0" smtClean="0">
                <a:solidFill>
                  <a:srgbClr val="1E46F3"/>
                </a:solidFill>
              </a:rPr>
              <a:t>、</a:t>
            </a:r>
            <a:r>
              <a:rPr lang="en-US" altLang="zh-CN" dirty="0" smtClean="0">
                <a:solidFill>
                  <a:srgbClr val="1E46F3"/>
                </a:solidFill>
              </a:rPr>
              <a:t>ASL</a:t>
            </a:r>
            <a:r>
              <a:rPr lang="zh-CN" altLang="en-US" dirty="0" smtClean="0">
                <a:solidFill>
                  <a:srgbClr val="1E46F3"/>
                </a:solidFill>
              </a:rPr>
              <a:t>等的头戴式、</a:t>
            </a:r>
            <a:r>
              <a:rPr lang="en-US" altLang="zh-CN" dirty="0" smtClean="0">
                <a:solidFill>
                  <a:srgbClr val="1E46F3"/>
                </a:solidFill>
              </a:rPr>
              <a:t>desktop</a:t>
            </a:r>
            <a:r>
              <a:rPr lang="zh-CN" altLang="en-US" dirty="0" smtClean="0">
                <a:solidFill>
                  <a:srgbClr val="1E46F3"/>
                </a:solidFill>
              </a:rPr>
              <a:t>，</a:t>
            </a:r>
            <a:r>
              <a:rPr lang="en-US" altLang="zh-CN" dirty="0" smtClean="0">
                <a:solidFill>
                  <a:srgbClr val="1E46F3"/>
                </a:solidFill>
              </a:rPr>
              <a:t>glass </a:t>
            </a:r>
            <a:r>
              <a:rPr lang="zh-CN" altLang="en-US" dirty="0" smtClean="0">
                <a:solidFill>
                  <a:srgbClr val="1E46F3"/>
                </a:solidFill>
              </a:rPr>
              <a:t>和</a:t>
            </a:r>
            <a:r>
              <a:rPr lang="en-US" altLang="zh-CN" dirty="0" smtClean="0">
                <a:solidFill>
                  <a:srgbClr val="1E46F3"/>
                </a:solidFill>
              </a:rPr>
              <a:t>wireless</a:t>
            </a:r>
            <a:r>
              <a:rPr lang="zh-CN" altLang="en-US" dirty="0" smtClean="0">
                <a:solidFill>
                  <a:srgbClr val="1E46F3"/>
                </a:solidFill>
              </a:rPr>
              <a:t>系列眼动仪；</a:t>
            </a:r>
            <a:endParaRPr lang="en-US" altLang="zh-CN" dirty="0" smtClean="0">
              <a:solidFill>
                <a:srgbClr val="1E46F3"/>
              </a:solidFill>
            </a:endParaRPr>
          </a:p>
          <a:p>
            <a:r>
              <a:rPr lang="zh-CN" altLang="en-US" b="1" dirty="0" smtClean="0">
                <a:solidFill>
                  <a:srgbClr val="1E46F3"/>
                </a:solidFill>
              </a:rPr>
              <a:t>将上述的方法与技术运用到研究设计中</a:t>
            </a:r>
            <a:endParaRPr lang="en-US" altLang="zh-CN" b="1" dirty="0" smtClean="0">
              <a:solidFill>
                <a:srgbClr val="1E46F3"/>
              </a:solidFill>
            </a:endParaRPr>
          </a:p>
          <a:p>
            <a:r>
              <a:rPr lang="zh-CN" altLang="en-US" b="1" dirty="0" smtClean="0">
                <a:solidFill>
                  <a:srgbClr val="1E46F3"/>
                </a:solidFill>
              </a:rPr>
              <a:t>突出的教学重点：</a:t>
            </a:r>
            <a:endParaRPr lang="en-US" altLang="zh-CN" b="1" dirty="0" smtClean="0">
              <a:solidFill>
                <a:srgbClr val="1E46F3"/>
              </a:solidFill>
            </a:endParaRPr>
          </a:p>
          <a:p>
            <a:pPr lvl="1"/>
            <a:r>
              <a:rPr lang="zh-CN" altLang="en-US" dirty="0" smtClean="0">
                <a:solidFill>
                  <a:srgbClr val="1E46F3"/>
                </a:solidFill>
              </a:rPr>
              <a:t>掌握本科阶段必须的实验方法与技术：如常见的软件控制技术</a:t>
            </a:r>
            <a:endParaRPr lang="en-US" altLang="zh-CN" dirty="0" smtClean="0">
              <a:solidFill>
                <a:srgbClr val="1E46F3"/>
              </a:solidFill>
            </a:endParaRPr>
          </a:p>
          <a:p>
            <a:pPr lvl="1"/>
            <a:r>
              <a:rPr lang="zh-CN" altLang="en-US" dirty="0" smtClean="0">
                <a:solidFill>
                  <a:srgbClr val="1E46F3"/>
                </a:solidFill>
              </a:rPr>
              <a:t>深入了解和学习的方法与技术：</a:t>
            </a:r>
            <a:r>
              <a:rPr lang="en-US" altLang="zh-CN" dirty="0" err="1" smtClean="0">
                <a:solidFill>
                  <a:srgbClr val="1E46F3"/>
                </a:solidFill>
              </a:rPr>
              <a:t>MatLab</a:t>
            </a:r>
            <a:r>
              <a:rPr lang="zh-CN" altLang="en-US" dirty="0" smtClean="0">
                <a:solidFill>
                  <a:srgbClr val="1E46F3"/>
                </a:solidFill>
              </a:rPr>
              <a:t>、眼动和神经科学的技术</a:t>
            </a:r>
            <a:endParaRPr lang="en-US" altLang="zh-CN" dirty="0" smtClean="0">
              <a:solidFill>
                <a:srgbClr val="1E46F3"/>
              </a:solidFill>
            </a:endParaRPr>
          </a:p>
          <a:p>
            <a:pPr lvl="1"/>
            <a:r>
              <a:rPr lang="zh-CN" altLang="en-US" dirty="0" smtClean="0">
                <a:solidFill>
                  <a:srgbClr val="1E46F3"/>
                </a:solidFill>
              </a:rPr>
              <a:t>开设高级实验技术选修改</a:t>
            </a:r>
            <a:endParaRPr lang="en-US" altLang="zh-CN" dirty="0" smtClean="0">
              <a:solidFill>
                <a:srgbClr val="1E46F3"/>
              </a:solidFill>
            </a:endParaRPr>
          </a:p>
          <a:p>
            <a:pPr lvl="1"/>
            <a:r>
              <a:rPr lang="zh-CN" altLang="en-US" dirty="0">
                <a:solidFill>
                  <a:srgbClr val="1E46F3"/>
                </a:solidFill>
              </a:rPr>
              <a:t>本</a:t>
            </a:r>
            <a:r>
              <a:rPr lang="zh-CN" altLang="en-US" dirty="0" smtClean="0">
                <a:solidFill>
                  <a:srgbClr val="1E46F3"/>
                </a:solidFill>
              </a:rPr>
              <a:t>硕研究方法与技术专题课程选修</a:t>
            </a:r>
            <a:endParaRPr lang="en-US" altLang="zh-CN" dirty="0" smtClean="0">
              <a:solidFill>
                <a:srgbClr val="1E46F3"/>
              </a:solidFill>
            </a:endParaRPr>
          </a:p>
          <a:p>
            <a:pPr lvl="1"/>
            <a:r>
              <a:rPr lang="zh-CN" altLang="en-US" dirty="0" smtClean="0">
                <a:solidFill>
                  <a:srgbClr val="1E46F3"/>
                </a:solidFill>
              </a:rPr>
              <a:t>参与到导师课题组学习专门的方法与技术</a:t>
            </a:r>
            <a:endParaRPr lang="en-US" altLang="zh-CN" dirty="0" smtClean="0">
              <a:solidFill>
                <a:srgbClr val="1E46F3"/>
              </a:solidFill>
            </a:endParaRPr>
          </a:p>
          <a:p>
            <a:pPr lvl="1"/>
            <a:endParaRPr lang="en-US" altLang="zh-CN" dirty="0" smtClean="0">
              <a:solidFill>
                <a:srgbClr val="1E46F3"/>
              </a:solidFill>
            </a:endParaRPr>
          </a:p>
          <a:p>
            <a:pPr lvl="2"/>
            <a:endParaRPr lang="en-US" altLang="zh-CN" b="1" dirty="0" smtClean="0">
              <a:solidFill>
                <a:srgbClr val="1E46F3"/>
              </a:solidFill>
            </a:endParaRPr>
          </a:p>
          <a:p>
            <a:pPr lvl="2"/>
            <a:endParaRPr lang="en-US" altLang="zh-CN" b="1" dirty="0">
              <a:solidFill>
                <a:srgbClr val="1E46F3"/>
              </a:solidFill>
            </a:endParaRPr>
          </a:p>
          <a:p>
            <a:pPr lvl="2"/>
            <a:endParaRPr lang="en-US" altLang="zh-CN" b="1" dirty="0" smtClean="0">
              <a:solidFill>
                <a:srgbClr val="1E46F3"/>
              </a:solidFill>
            </a:endParaRPr>
          </a:p>
          <a:p>
            <a:pPr lvl="1"/>
            <a:endParaRPr lang="en-US" altLang="zh-CN" b="1" dirty="0" smtClean="0">
              <a:solidFill>
                <a:srgbClr val="1E46F3"/>
              </a:solidFill>
            </a:endParaRPr>
          </a:p>
          <a:p>
            <a:pPr lvl="1"/>
            <a:endParaRPr lang="zh-CN" altLang="en-US" b="1" dirty="0">
              <a:solidFill>
                <a:srgbClr val="1E46F3"/>
              </a:solidFill>
            </a:endParaRPr>
          </a:p>
        </p:txBody>
      </p:sp>
      <p:sp>
        <p:nvSpPr>
          <p:cNvPr id="2" name="标题 1"/>
          <p:cNvSpPr>
            <a:spLocks noGrp="1"/>
          </p:cNvSpPr>
          <p:nvPr>
            <p:ph type="title"/>
          </p:nvPr>
        </p:nvSpPr>
        <p:spPr/>
        <p:txBody>
          <a:bodyPr/>
          <a:lstStyle/>
          <a:p>
            <a:r>
              <a:rPr lang="zh-CN" altLang="en-US" b="1" dirty="0" smtClean="0">
                <a:solidFill>
                  <a:srgbClr val="FFFF00"/>
                </a:solidFill>
                <a:latin typeface="宋体" pitchFamily="2" charset="-122"/>
                <a:ea typeface="宋体" pitchFamily="2" charset="-122"/>
              </a:rPr>
              <a:t>实验心理学实验教学总结与思考</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755707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fontScale="92500" lnSpcReduction="10000"/>
          </a:bodyPr>
          <a:lstStyle/>
          <a:p>
            <a:r>
              <a:rPr lang="zh-CN" altLang="en-US" b="1" dirty="0" smtClean="0">
                <a:solidFill>
                  <a:srgbClr val="1E46F3"/>
                </a:solidFill>
              </a:rPr>
              <a:t>实验心理学理论与实验教学、实验方法与技术系统化</a:t>
            </a:r>
            <a:endParaRPr lang="en-US" altLang="zh-CN" b="1" dirty="0" smtClean="0">
              <a:solidFill>
                <a:srgbClr val="1E46F3"/>
              </a:solidFill>
            </a:endParaRPr>
          </a:p>
          <a:p>
            <a:r>
              <a:rPr lang="zh-CN" altLang="en-US" b="1" dirty="0" smtClean="0">
                <a:solidFill>
                  <a:srgbClr val="1E46F3"/>
                </a:solidFill>
              </a:rPr>
              <a:t>实验理论、实验方法与技术教学内容多元化、涉猎交叉跨学科领域相关内容，拓展宏观知识面和视野，在知识的广度和深度上加深理解与应用；</a:t>
            </a:r>
            <a:endParaRPr lang="en-US" altLang="zh-CN" b="1" dirty="0" smtClean="0">
              <a:solidFill>
                <a:srgbClr val="1E46F3"/>
              </a:solidFill>
            </a:endParaRPr>
          </a:p>
          <a:p>
            <a:r>
              <a:rPr lang="zh-CN" altLang="en-US" b="1" dirty="0" smtClean="0">
                <a:solidFill>
                  <a:srgbClr val="1E46F3"/>
                </a:solidFill>
              </a:rPr>
              <a:t>理论、实验教学与基础科研与实践能力的培养一体化，学以致用，提高学生提出问题、发现问题和解决问题的能力；</a:t>
            </a:r>
            <a:endParaRPr lang="en-US" altLang="zh-CN" b="1" dirty="0" smtClean="0">
              <a:solidFill>
                <a:srgbClr val="1E46F3"/>
              </a:solidFill>
            </a:endParaRPr>
          </a:p>
          <a:p>
            <a:r>
              <a:rPr lang="zh-CN" altLang="en-US" b="1" dirty="0" smtClean="0">
                <a:solidFill>
                  <a:srgbClr val="1E46F3"/>
                </a:solidFill>
              </a:rPr>
              <a:t>研究方法教学与学生的研究与应用实践机会很好地结合，鼓励学生运用学习的方法与技术解决实际问题或参与实际的研究；</a:t>
            </a:r>
            <a:endParaRPr lang="en-US" altLang="zh-CN" b="1" dirty="0" smtClean="0">
              <a:solidFill>
                <a:srgbClr val="1E46F3"/>
              </a:solidFill>
            </a:endParaRPr>
          </a:p>
          <a:p>
            <a:r>
              <a:rPr lang="zh-CN" altLang="en-US" b="1" dirty="0" smtClean="0">
                <a:solidFill>
                  <a:srgbClr val="1E46F3"/>
                </a:solidFill>
              </a:rPr>
              <a:t>对于未来不同发展方向（基础、应用研究与实践领域）的学生提供不同的学则学习相关专题课程的机会；</a:t>
            </a:r>
            <a:endParaRPr lang="en-US" altLang="zh-CN" b="1" dirty="0" smtClean="0">
              <a:solidFill>
                <a:srgbClr val="1E46F3"/>
              </a:solidFill>
            </a:endParaRPr>
          </a:p>
          <a:p>
            <a:r>
              <a:rPr lang="zh-CN" altLang="en-US" b="1" dirty="0" smtClean="0">
                <a:solidFill>
                  <a:srgbClr val="1E46F3"/>
                </a:solidFill>
              </a:rPr>
              <a:t>鼓励学生在学习实验方法与技术同时，采用多元化的心理学研究方法（包括心理测量学、质性分析和定量分析的研究方法）应用功能于基础研究与实践应用领域，解决实际问题。</a:t>
            </a:r>
            <a:endParaRPr lang="zh-CN" altLang="en-US" b="1" dirty="0">
              <a:solidFill>
                <a:srgbClr val="1E46F3"/>
              </a:solidFill>
            </a:endParaRPr>
          </a:p>
        </p:txBody>
      </p:sp>
      <p:sp>
        <p:nvSpPr>
          <p:cNvPr id="2" name="标题 1"/>
          <p:cNvSpPr>
            <a:spLocks noGrp="1"/>
          </p:cNvSpPr>
          <p:nvPr>
            <p:ph type="title"/>
          </p:nvPr>
        </p:nvSpPr>
        <p:spPr/>
        <p:txBody>
          <a:bodyPr/>
          <a:lstStyle/>
          <a:p>
            <a:r>
              <a:rPr lang="zh-CN" altLang="en-US" b="1" dirty="0" smtClean="0">
                <a:solidFill>
                  <a:srgbClr val="FFFF00"/>
                </a:solidFill>
                <a:latin typeface="宋体" pitchFamily="2" charset="-122"/>
                <a:ea typeface="宋体" pitchFamily="2" charset="-122"/>
              </a:rPr>
              <a:t>教学经验总结</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2354839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fontScale="85000" lnSpcReduction="20000"/>
          </a:bodyPr>
          <a:lstStyle/>
          <a:p>
            <a:r>
              <a:rPr lang="zh-CN" altLang="en-US" b="1" dirty="0" smtClean="0">
                <a:solidFill>
                  <a:srgbClr val="1E46F3"/>
                </a:solidFill>
              </a:rPr>
              <a:t>研究实验方法技术发展历史与现状的教学</a:t>
            </a:r>
            <a:endParaRPr lang="en-US" altLang="zh-CN" b="1" dirty="0" smtClean="0">
              <a:solidFill>
                <a:srgbClr val="1E46F3"/>
              </a:solidFill>
            </a:endParaRPr>
          </a:p>
          <a:p>
            <a:r>
              <a:rPr lang="zh-CN" altLang="en-US" b="1" dirty="0" smtClean="0">
                <a:solidFill>
                  <a:srgbClr val="1E46F3"/>
                </a:solidFill>
              </a:rPr>
              <a:t>学习获取文献的途径和</a:t>
            </a:r>
            <a:r>
              <a:rPr lang="zh-CN" altLang="en-US" b="1" dirty="0" smtClean="0">
                <a:solidFill>
                  <a:srgbClr val="1E46F3"/>
                </a:solidFill>
              </a:rPr>
              <a:t>方法、以及如何阅读和分析文献</a:t>
            </a:r>
            <a:endParaRPr lang="en-US" altLang="zh-CN" b="1" dirty="0" smtClean="0">
              <a:solidFill>
                <a:srgbClr val="1E46F3"/>
              </a:solidFill>
            </a:endParaRPr>
          </a:p>
          <a:p>
            <a:r>
              <a:rPr lang="zh-CN" altLang="en-US" b="1" dirty="0" smtClean="0">
                <a:solidFill>
                  <a:srgbClr val="1E46F3"/>
                </a:solidFill>
              </a:rPr>
              <a:t>伦理规范与伦理审查程序相关内容的教学</a:t>
            </a:r>
            <a:endParaRPr lang="en-US" altLang="zh-CN" b="1" dirty="0" smtClean="0">
              <a:solidFill>
                <a:srgbClr val="1E46F3"/>
              </a:solidFill>
            </a:endParaRPr>
          </a:p>
          <a:p>
            <a:r>
              <a:rPr lang="zh-CN" altLang="en-US" b="1" dirty="0" smtClean="0">
                <a:solidFill>
                  <a:srgbClr val="1E46F3"/>
                </a:solidFill>
              </a:rPr>
              <a:t>学期研究设计、学年度研究设计与教学内容同步进行：突出培养文献阅读与分析理解能力、文献综述能力、问题提出能力、研究设计能力、研究设计实施前材料</a:t>
            </a:r>
            <a:r>
              <a:rPr lang="en-US" altLang="zh-CN" b="1" dirty="0" smtClean="0">
                <a:solidFill>
                  <a:srgbClr val="1E46F3"/>
                </a:solidFill>
              </a:rPr>
              <a:t>-</a:t>
            </a:r>
            <a:r>
              <a:rPr lang="zh-CN" altLang="en-US" b="1" dirty="0" smtClean="0">
                <a:solidFill>
                  <a:srgbClr val="1E46F3"/>
                </a:solidFill>
              </a:rPr>
              <a:t>工具</a:t>
            </a:r>
            <a:r>
              <a:rPr lang="en-US" altLang="zh-CN" b="1" dirty="0" smtClean="0">
                <a:solidFill>
                  <a:srgbClr val="1E46F3"/>
                </a:solidFill>
              </a:rPr>
              <a:t>-</a:t>
            </a:r>
            <a:r>
              <a:rPr lang="zh-CN" altLang="en-US" b="1" dirty="0" smtClean="0">
                <a:solidFill>
                  <a:srgbClr val="1E46F3"/>
                </a:solidFill>
              </a:rPr>
              <a:t>方法</a:t>
            </a:r>
            <a:r>
              <a:rPr lang="en-US" altLang="zh-CN" b="1" dirty="0" smtClean="0">
                <a:solidFill>
                  <a:srgbClr val="1E46F3"/>
                </a:solidFill>
              </a:rPr>
              <a:t>-</a:t>
            </a:r>
            <a:r>
              <a:rPr lang="zh-CN" altLang="en-US" b="1" dirty="0" smtClean="0">
                <a:solidFill>
                  <a:srgbClr val="1E46F3"/>
                </a:solidFill>
              </a:rPr>
              <a:t>技术</a:t>
            </a:r>
            <a:r>
              <a:rPr lang="en-US" altLang="zh-CN" b="1" dirty="0" smtClean="0">
                <a:solidFill>
                  <a:srgbClr val="1E46F3"/>
                </a:solidFill>
              </a:rPr>
              <a:t>-</a:t>
            </a:r>
            <a:r>
              <a:rPr lang="zh-CN" altLang="en-US" b="1" dirty="0" smtClean="0">
                <a:solidFill>
                  <a:srgbClr val="1E46F3"/>
                </a:solidFill>
              </a:rPr>
              <a:t>程序等的准备工作、研究数据分析与研究报告撰写能力等；</a:t>
            </a:r>
            <a:endParaRPr lang="en-US" altLang="zh-CN" b="1" dirty="0" smtClean="0">
              <a:solidFill>
                <a:srgbClr val="1E46F3"/>
              </a:solidFill>
            </a:endParaRPr>
          </a:p>
          <a:p>
            <a:r>
              <a:rPr lang="zh-CN" altLang="en-US" b="1" dirty="0" smtClean="0">
                <a:solidFill>
                  <a:srgbClr val="1E46F3"/>
                </a:solidFill>
              </a:rPr>
              <a:t>突出专题章节内容的跨学科领域知识的教授与学生自主学习并作专题报告的重要性；</a:t>
            </a:r>
            <a:endParaRPr lang="en-US" altLang="zh-CN" b="1" dirty="0" smtClean="0">
              <a:solidFill>
                <a:srgbClr val="1E46F3"/>
              </a:solidFill>
            </a:endParaRPr>
          </a:p>
          <a:p>
            <a:r>
              <a:rPr lang="zh-CN" altLang="en-US" b="1" dirty="0" smtClean="0">
                <a:solidFill>
                  <a:srgbClr val="1E46F3"/>
                </a:solidFill>
              </a:rPr>
              <a:t>学习的过程与各类本科资助基金项目、参与导师课题组项目、参与各类创新行活动、未来研究兴趣和发展方向的培养结合；</a:t>
            </a:r>
            <a:endParaRPr lang="en-US" altLang="zh-CN" b="1" dirty="0" smtClean="0">
              <a:solidFill>
                <a:srgbClr val="1E46F3"/>
              </a:solidFill>
            </a:endParaRPr>
          </a:p>
          <a:p>
            <a:r>
              <a:rPr lang="zh-CN" altLang="en-US" b="1" dirty="0" smtClean="0">
                <a:solidFill>
                  <a:srgbClr val="1E46F3"/>
                </a:solidFill>
              </a:rPr>
              <a:t>鼓励多学科领域内容教学和自主学习内容结合、包括实验方法在内的多元化研究方法的学习和运用能力</a:t>
            </a:r>
            <a:endParaRPr lang="en-US" altLang="zh-CN" b="1" dirty="0" smtClean="0">
              <a:solidFill>
                <a:srgbClr val="1E46F3"/>
              </a:solidFill>
            </a:endParaRPr>
          </a:p>
          <a:p>
            <a:r>
              <a:rPr lang="zh-CN" altLang="en-US" b="1" dirty="0" smtClean="0">
                <a:solidFill>
                  <a:srgbClr val="1E46F3"/>
                </a:solidFill>
              </a:rPr>
              <a:t>改变传统应试教育对学生思维方式的束缚，培养学生学会敢于自己思考、独立思考、创造性思考、批判性思考、观察和发现问题的洞察力</a:t>
            </a:r>
            <a:r>
              <a:rPr lang="en-US" altLang="zh-CN" b="1" dirty="0" smtClean="0">
                <a:solidFill>
                  <a:srgbClr val="1E46F3"/>
                </a:solidFill>
              </a:rPr>
              <a:t>; </a:t>
            </a:r>
            <a:r>
              <a:rPr lang="zh-CN" altLang="en-US" b="1" dirty="0" smtClean="0">
                <a:solidFill>
                  <a:srgbClr val="1E46F3"/>
                </a:solidFill>
              </a:rPr>
              <a:t>并且尝试去实现自己的想法和解决发现的问题</a:t>
            </a:r>
            <a:endParaRPr lang="en-US" altLang="zh-CN" b="1" dirty="0" smtClean="0">
              <a:solidFill>
                <a:srgbClr val="1E46F3"/>
              </a:solidFill>
            </a:endParaRPr>
          </a:p>
          <a:p>
            <a:endParaRPr lang="en-US" altLang="zh-CN" b="1" dirty="0" smtClean="0">
              <a:solidFill>
                <a:srgbClr val="1E46F3"/>
              </a:solidFill>
            </a:endParaRPr>
          </a:p>
          <a:p>
            <a:endParaRPr lang="en-US" altLang="zh-CN" b="1" dirty="0" smtClean="0">
              <a:solidFill>
                <a:srgbClr val="1E46F3"/>
              </a:solidFill>
            </a:endParaRPr>
          </a:p>
        </p:txBody>
      </p:sp>
      <p:sp>
        <p:nvSpPr>
          <p:cNvPr id="2" name="标题 1"/>
          <p:cNvSpPr>
            <a:spLocks noGrp="1"/>
          </p:cNvSpPr>
          <p:nvPr>
            <p:ph type="title"/>
          </p:nvPr>
        </p:nvSpPr>
        <p:spPr/>
        <p:txBody>
          <a:bodyPr>
            <a:noAutofit/>
          </a:bodyPr>
          <a:lstStyle/>
          <a:p>
            <a:r>
              <a:rPr lang="zh-CN" altLang="en-US" sz="3600" b="1" dirty="0" smtClean="0">
                <a:solidFill>
                  <a:srgbClr val="FFFF00"/>
                </a:solidFill>
                <a:latin typeface="宋体" pitchFamily="2" charset="-122"/>
                <a:ea typeface="宋体" pitchFamily="2" charset="-122"/>
              </a:rPr>
              <a:t>教学过程中需要突出的具体环节总结</a:t>
            </a:r>
            <a:endParaRPr lang="zh-CN" altLang="en-US" sz="3600"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23548391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FF00"/>
                </a:solidFill>
                <a:latin typeface="宋体" pitchFamily="2" charset="-122"/>
                <a:ea typeface="宋体" pitchFamily="2" charset="-122"/>
              </a:rPr>
              <a:t>实验心理学的</a:t>
            </a:r>
            <a:r>
              <a:rPr lang="zh-CN" altLang="en-US" b="1" dirty="0" smtClean="0">
                <a:solidFill>
                  <a:srgbClr val="FFFF00"/>
                </a:solidFill>
                <a:latin typeface="宋体" pitchFamily="2" charset="-122"/>
                <a:ea typeface="宋体" pitchFamily="2" charset="-122"/>
              </a:rPr>
              <a:t>教学现状和存在</a:t>
            </a:r>
            <a:r>
              <a:rPr lang="zh-CN" altLang="en-US" b="1" dirty="0" smtClean="0">
                <a:solidFill>
                  <a:srgbClr val="FFFF00"/>
                </a:solidFill>
                <a:latin typeface="宋体" pitchFamily="2" charset="-122"/>
                <a:ea typeface="宋体" pitchFamily="2" charset="-122"/>
              </a:rPr>
              <a:t>问题及解决方法与途径</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28339377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lnSpcReduction="10000"/>
          </a:bodyPr>
          <a:lstStyle/>
          <a:p>
            <a:r>
              <a:rPr lang="zh-CN" altLang="en-US" b="1" dirty="0" smtClean="0">
                <a:solidFill>
                  <a:srgbClr val="1E46F3"/>
                </a:solidFill>
              </a:rPr>
              <a:t>部分院校实验心理学理论课程学时不足；</a:t>
            </a:r>
            <a:endParaRPr lang="en-US" altLang="zh-CN" b="1" dirty="0" smtClean="0">
              <a:solidFill>
                <a:srgbClr val="1E46F3"/>
              </a:solidFill>
            </a:endParaRPr>
          </a:p>
          <a:p>
            <a:r>
              <a:rPr lang="zh-CN" altLang="en-US" b="1" dirty="0" smtClean="0">
                <a:solidFill>
                  <a:srgbClr val="1E46F3"/>
                </a:solidFill>
              </a:rPr>
              <a:t>实验心理学经典实验教学学时不足或缺失；</a:t>
            </a:r>
            <a:endParaRPr lang="en-US" altLang="zh-CN" b="1" dirty="0" smtClean="0">
              <a:solidFill>
                <a:srgbClr val="1E46F3"/>
              </a:solidFill>
            </a:endParaRPr>
          </a:p>
          <a:p>
            <a:r>
              <a:rPr lang="zh-CN" altLang="en-US" b="1" dirty="0" smtClean="0">
                <a:solidFill>
                  <a:srgbClr val="1E46F3"/>
                </a:solidFill>
              </a:rPr>
              <a:t>实验方法与技术教学人才和教学水平需要进一步提高；</a:t>
            </a:r>
            <a:endParaRPr lang="en-US" altLang="zh-CN" b="1" dirty="0" smtClean="0">
              <a:solidFill>
                <a:srgbClr val="1E46F3"/>
              </a:solidFill>
            </a:endParaRPr>
          </a:p>
          <a:p>
            <a:r>
              <a:rPr lang="zh-CN" altLang="en-US" b="1" dirty="0" smtClean="0">
                <a:solidFill>
                  <a:srgbClr val="1E46F3"/>
                </a:solidFill>
              </a:rPr>
              <a:t>实验技术、设备和软件工具等方面配备方面需要根据需要配备，软硬件设备配备的同事，需要配置专门的技术人员和技术培训，避免盲目配备导致设备和资源浪费；</a:t>
            </a:r>
            <a:endParaRPr lang="en-US" altLang="zh-CN" b="1" dirty="0" smtClean="0">
              <a:solidFill>
                <a:srgbClr val="1E46F3"/>
              </a:solidFill>
            </a:endParaRPr>
          </a:p>
          <a:p>
            <a:r>
              <a:rPr lang="zh-CN" altLang="en-US" b="1" dirty="0" smtClean="0">
                <a:solidFill>
                  <a:srgbClr val="1E46F3"/>
                </a:solidFill>
              </a:rPr>
              <a:t>实验室技术人员配备不足，软硬件设备与资源管理和使用效率低，掌握多种实验方法与技术的专业技术人员欠缺，实验技术与当前技术发展比较相对滞后；</a:t>
            </a:r>
            <a:endParaRPr lang="en-US" altLang="zh-CN" b="1" dirty="0" smtClean="0">
              <a:solidFill>
                <a:srgbClr val="1E46F3"/>
              </a:solidFill>
            </a:endParaRPr>
          </a:p>
          <a:p>
            <a:r>
              <a:rPr lang="zh-CN" altLang="en-US" b="1" dirty="0" smtClean="0">
                <a:solidFill>
                  <a:srgbClr val="1E46F3"/>
                </a:solidFill>
              </a:rPr>
              <a:t>对于实验伦理与规范方面教学内容和要求、规范欠缺，需要各级学会、专业委员会、教学指导委员会等统一规范；</a:t>
            </a:r>
            <a:endParaRPr lang="en-US" altLang="zh-CN" b="1" dirty="0" smtClean="0">
              <a:solidFill>
                <a:srgbClr val="1E46F3"/>
              </a:solidFill>
            </a:endParaRPr>
          </a:p>
          <a:p>
            <a:endParaRPr lang="en-US" altLang="zh-CN" b="1" dirty="0" smtClean="0">
              <a:solidFill>
                <a:srgbClr val="1E46F3"/>
              </a:solidFill>
            </a:endParaRPr>
          </a:p>
          <a:p>
            <a:endParaRPr lang="en-US" altLang="zh-CN" b="1" dirty="0" smtClean="0">
              <a:solidFill>
                <a:srgbClr val="1E46F3"/>
              </a:solidFill>
            </a:endParaRPr>
          </a:p>
          <a:p>
            <a:endParaRPr lang="zh-CN" altLang="en-US" b="1" dirty="0">
              <a:solidFill>
                <a:srgbClr val="1E46F3"/>
              </a:solidFill>
            </a:endParaRPr>
          </a:p>
        </p:txBody>
      </p:sp>
      <p:sp>
        <p:nvSpPr>
          <p:cNvPr id="2" name="标题 1"/>
          <p:cNvSpPr>
            <a:spLocks noGrp="1"/>
          </p:cNvSpPr>
          <p:nvPr>
            <p:ph type="title"/>
          </p:nvPr>
        </p:nvSpPr>
        <p:spPr/>
        <p:txBody>
          <a:bodyPr/>
          <a:lstStyle/>
          <a:p>
            <a:r>
              <a:rPr lang="zh-CN" altLang="en-US" b="1" dirty="0" smtClean="0">
                <a:solidFill>
                  <a:srgbClr val="FFFF00"/>
                </a:solidFill>
                <a:latin typeface="宋体" pitchFamily="2" charset="-122"/>
                <a:ea typeface="宋体" pitchFamily="2" charset="-122"/>
              </a:rPr>
              <a:t>存在问题</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10992416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fontScale="85000" lnSpcReduction="20000"/>
          </a:bodyPr>
          <a:lstStyle/>
          <a:p>
            <a:r>
              <a:rPr lang="zh-CN" altLang="en-US" b="1" dirty="0" smtClean="0">
                <a:solidFill>
                  <a:srgbClr val="1E46F3"/>
                </a:solidFill>
              </a:rPr>
              <a:t>有教育主管部门和各级学会、专业委员会和教学指导委员会制定实验心理学理论与实验课程学时标准，进行对实验心理学理论与实验教学的情况进行检查和考核，在教学内容和学时上达标；</a:t>
            </a:r>
            <a:endParaRPr lang="en-US" altLang="zh-CN" b="1" dirty="0" smtClean="0">
              <a:solidFill>
                <a:srgbClr val="1E46F3"/>
              </a:solidFill>
            </a:endParaRPr>
          </a:p>
          <a:p>
            <a:r>
              <a:rPr lang="zh-CN" altLang="en-US" b="1" dirty="0" smtClean="0">
                <a:solidFill>
                  <a:srgbClr val="1E46F3"/>
                </a:solidFill>
              </a:rPr>
              <a:t>需要规范和进一步专业化实验技术人员编制，保证实验室教学、科研和软硬件设备与资源的维护和高效率运行；</a:t>
            </a:r>
            <a:endParaRPr lang="en-US" altLang="zh-CN" b="1" dirty="0">
              <a:solidFill>
                <a:srgbClr val="1E46F3"/>
              </a:solidFill>
            </a:endParaRPr>
          </a:p>
          <a:p>
            <a:r>
              <a:rPr lang="zh-CN" altLang="en-US" b="1" dirty="0" smtClean="0">
                <a:solidFill>
                  <a:srgbClr val="1E46F3"/>
                </a:solidFill>
              </a:rPr>
              <a:t>按照教学科研的需要配备软硬件设备，提高实验室建设经费使用有针对性和目的性；</a:t>
            </a:r>
            <a:endParaRPr lang="en-US" altLang="zh-CN" b="1" dirty="0">
              <a:solidFill>
                <a:srgbClr val="1E46F3"/>
              </a:solidFill>
            </a:endParaRPr>
          </a:p>
          <a:p>
            <a:r>
              <a:rPr lang="zh-CN" altLang="en-US" b="1" dirty="0" smtClean="0">
                <a:solidFill>
                  <a:srgbClr val="1E46F3"/>
                </a:solidFill>
              </a:rPr>
              <a:t>加强现有实验技术人员的各种实验技术培训，充分利用教学科研人员的技术优势，开设</a:t>
            </a:r>
            <a:r>
              <a:rPr lang="zh-CN" altLang="en-US" b="1" dirty="0">
                <a:solidFill>
                  <a:srgbClr val="1E46F3"/>
                </a:solidFill>
              </a:rPr>
              <a:t>教学</a:t>
            </a:r>
            <a:r>
              <a:rPr lang="zh-CN" altLang="en-US" b="1" dirty="0" smtClean="0">
                <a:solidFill>
                  <a:srgbClr val="1E46F3"/>
                </a:solidFill>
              </a:rPr>
              <a:t>培训课程；加强</a:t>
            </a:r>
            <a:r>
              <a:rPr lang="en-US" altLang="zh-CN" b="1" dirty="0" smtClean="0">
                <a:solidFill>
                  <a:srgbClr val="1E46F3"/>
                </a:solidFill>
              </a:rPr>
              <a:t>Online</a:t>
            </a:r>
            <a:r>
              <a:rPr lang="zh-CN" altLang="en-US" b="1" dirty="0" smtClean="0">
                <a:solidFill>
                  <a:srgbClr val="1E46F3"/>
                </a:solidFill>
              </a:rPr>
              <a:t>的各类实验教学与科研技术的培训资源的建设工作，实现各类实验方法与技术资源的共享；</a:t>
            </a:r>
            <a:endParaRPr lang="en-US" altLang="zh-CN" b="1" dirty="0" smtClean="0">
              <a:solidFill>
                <a:srgbClr val="1E46F3"/>
              </a:solidFill>
            </a:endParaRPr>
          </a:p>
          <a:p>
            <a:r>
              <a:rPr lang="zh-CN" altLang="en-US" b="1" dirty="0" smtClean="0">
                <a:solidFill>
                  <a:srgbClr val="1E46F3"/>
                </a:solidFill>
              </a:rPr>
              <a:t>充分利用地方和国家教育部的各类高校教师进修的机会，提供更多的实验教学与实验技术人员进修、学习和交流的机会；</a:t>
            </a:r>
            <a:endParaRPr lang="en-US" altLang="zh-CN" b="1" dirty="0">
              <a:solidFill>
                <a:srgbClr val="1E46F3"/>
              </a:solidFill>
            </a:endParaRPr>
          </a:p>
          <a:p>
            <a:r>
              <a:rPr lang="zh-CN" altLang="en-US" b="1" dirty="0" smtClean="0">
                <a:solidFill>
                  <a:srgbClr val="1E46F3"/>
                </a:solidFill>
              </a:rPr>
              <a:t>需要</a:t>
            </a:r>
            <a:r>
              <a:rPr lang="zh-CN" altLang="en-US" b="1" dirty="0">
                <a:solidFill>
                  <a:srgbClr val="1E46F3"/>
                </a:solidFill>
              </a:rPr>
              <a:t>各级学会、专业委员会、教学指导委员会</a:t>
            </a:r>
            <a:r>
              <a:rPr lang="zh-CN" altLang="en-US" b="1" dirty="0" smtClean="0">
                <a:solidFill>
                  <a:srgbClr val="1E46F3"/>
                </a:solidFill>
              </a:rPr>
              <a:t>等加强教学科研机构的实验教学和研究实验的伦理审查规范，建立</a:t>
            </a:r>
            <a:r>
              <a:rPr lang="en-US" altLang="zh-CN" b="1" dirty="0" smtClean="0">
                <a:solidFill>
                  <a:srgbClr val="1E46F3"/>
                </a:solidFill>
              </a:rPr>
              <a:t>IRB</a:t>
            </a:r>
            <a:r>
              <a:rPr lang="zh-CN" altLang="en-US" b="1" dirty="0" smtClean="0">
                <a:solidFill>
                  <a:srgbClr val="1E46F3"/>
                </a:solidFill>
              </a:rPr>
              <a:t>或相应的伦理审查委员会，从本科教学阶段提高实验伦理规范的意识；</a:t>
            </a:r>
            <a:endParaRPr lang="en-US" altLang="zh-CN" b="1" dirty="0" smtClean="0">
              <a:solidFill>
                <a:srgbClr val="1E46F3"/>
              </a:solidFill>
            </a:endParaRPr>
          </a:p>
          <a:p>
            <a:endParaRPr lang="zh-CN" altLang="en-US" b="1" dirty="0">
              <a:solidFill>
                <a:srgbClr val="1E46F3"/>
              </a:solidFill>
            </a:endParaRPr>
          </a:p>
        </p:txBody>
      </p:sp>
      <p:sp>
        <p:nvSpPr>
          <p:cNvPr id="2" name="标题 1"/>
          <p:cNvSpPr>
            <a:spLocks noGrp="1"/>
          </p:cNvSpPr>
          <p:nvPr>
            <p:ph type="title"/>
          </p:nvPr>
        </p:nvSpPr>
        <p:spPr/>
        <p:txBody>
          <a:bodyPr/>
          <a:lstStyle/>
          <a:p>
            <a:r>
              <a:rPr lang="zh-CN" altLang="en-US" b="1" dirty="0" smtClean="0">
                <a:solidFill>
                  <a:srgbClr val="FFFF00"/>
                </a:solidFill>
                <a:latin typeface="宋体" pitchFamily="2" charset="-122"/>
                <a:ea typeface="宋体" pitchFamily="2" charset="-122"/>
              </a:rPr>
              <a:t>解决的途径</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1066774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fontScale="70000" lnSpcReduction="20000"/>
          </a:bodyPr>
          <a:lstStyle/>
          <a:p>
            <a:r>
              <a:rPr lang="zh-CN" altLang="en-US" b="1" dirty="0" smtClean="0">
                <a:solidFill>
                  <a:srgbClr val="1E46F3"/>
                </a:solidFill>
              </a:rPr>
              <a:t>参考的教材：</a:t>
            </a:r>
            <a:endParaRPr lang="en-US" altLang="zh-CN" b="1" dirty="0" smtClean="0">
              <a:solidFill>
                <a:srgbClr val="1E46F3"/>
              </a:solidFill>
            </a:endParaRPr>
          </a:p>
          <a:p>
            <a:r>
              <a:rPr lang="zh-CN" altLang="en-US" b="1" dirty="0" smtClean="0">
                <a:solidFill>
                  <a:srgbClr val="1E46F3"/>
                </a:solidFill>
              </a:rPr>
              <a:t>中文</a:t>
            </a:r>
            <a:r>
              <a:rPr lang="en-US" altLang="zh-CN" b="1" dirty="0">
                <a:solidFill>
                  <a:srgbClr val="1E46F3"/>
                </a:solidFill>
              </a:rPr>
              <a:t>《</a:t>
            </a:r>
            <a:r>
              <a:rPr lang="zh-CN" altLang="en-US" b="1" dirty="0">
                <a:solidFill>
                  <a:srgbClr val="1E46F3"/>
                </a:solidFill>
              </a:rPr>
              <a:t>实验心理学</a:t>
            </a:r>
            <a:r>
              <a:rPr lang="en-US" altLang="zh-CN" b="1" dirty="0">
                <a:solidFill>
                  <a:srgbClr val="1E46F3"/>
                </a:solidFill>
              </a:rPr>
              <a:t>》</a:t>
            </a:r>
            <a:r>
              <a:rPr lang="zh-CN" altLang="en-US" b="1" dirty="0" smtClean="0">
                <a:solidFill>
                  <a:srgbClr val="1E46F3"/>
                </a:solidFill>
              </a:rPr>
              <a:t>参考教材：北京大学出版社；</a:t>
            </a:r>
            <a:r>
              <a:rPr lang="zh-CN" altLang="en-US" b="1" dirty="0">
                <a:solidFill>
                  <a:srgbClr val="1E46F3"/>
                </a:solidFill>
              </a:rPr>
              <a:t>人民教育出版社；</a:t>
            </a:r>
            <a:r>
              <a:rPr lang="zh-CN" altLang="en-US" b="1" dirty="0" smtClean="0">
                <a:solidFill>
                  <a:srgbClr val="1E46F3"/>
                </a:solidFill>
              </a:rPr>
              <a:t>华东师范大学出版社；北京师范大学出版社等</a:t>
            </a:r>
            <a:endParaRPr lang="en-US" altLang="zh-CN" b="1" dirty="0" smtClean="0">
              <a:solidFill>
                <a:srgbClr val="1E46F3"/>
              </a:solidFill>
            </a:endParaRPr>
          </a:p>
          <a:p>
            <a:r>
              <a:rPr lang="zh-CN" altLang="en-US" b="1" dirty="0" smtClean="0">
                <a:solidFill>
                  <a:srgbClr val="1E46F3"/>
                </a:solidFill>
              </a:rPr>
              <a:t>英文参考教材：</a:t>
            </a:r>
            <a:endParaRPr lang="en-US" altLang="zh-CN" b="1" dirty="0" smtClean="0">
              <a:solidFill>
                <a:srgbClr val="1E46F3"/>
              </a:solidFill>
            </a:endParaRPr>
          </a:p>
          <a:p>
            <a:pPr lvl="1"/>
            <a:r>
              <a:rPr lang="en-US" altLang="zh-CN" dirty="0"/>
              <a:t>Barry H. </a:t>
            </a:r>
            <a:r>
              <a:rPr lang="en-US" altLang="zh-CN" dirty="0" err="1" smtClean="0"/>
              <a:t>Kantowitz</a:t>
            </a:r>
            <a:r>
              <a:rPr lang="zh-CN" altLang="en-US" dirty="0" smtClean="0"/>
              <a:t>，</a:t>
            </a:r>
            <a:r>
              <a:rPr lang="en-US" altLang="zh-CN" dirty="0" smtClean="0"/>
              <a:t>Henry </a:t>
            </a:r>
            <a:r>
              <a:rPr lang="en-US" altLang="zh-CN" dirty="0"/>
              <a:t>L. </a:t>
            </a:r>
            <a:r>
              <a:rPr lang="en-US" altLang="zh-CN" dirty="0" err="1"/>
              <a:t>Roediger</a:t>
            </a:r>
            <a:r>
              <a:rPr lang="en-US" altLang="zh-CN" dirty="0" smtClean="0"/>
              <a:t>., </a:t>
            </a:r>
            <a:r>
              <a:rPr lang="en-US" altLang="zh-CN" b="1" dirty="0" smtClean="0">
                <a:solidFill>
                  <a:srgbClr val="1E46F3"/>
                </a:solidFill>
              </a:rPr>
              <a:t>experimental psychology</a:t>
            </a:r>
            <a:r>
              <a:rPr lang="zh-CN" altLang="en-US" b="1" dirty="0" smtClean="0">
                <a:solidFill>
                  <a:srgbClr val="1E46F3"/>
                </a:solidFill>
              </a:rPr>
              <a:t>（</a:t>
            </a:r>
            <a:r>
              <a:rPr lang="en-US" altLang="zh-CN" b="1" dirty="0" smtClean="0">
                <a:solidFill>
                  <a:srgbClr val="1E46F3"/>
                </a:solidFill>
              </a:rPr>
              <a:t>9</a:t>
            </a:r>
            <a:r>
              <a:rPr lang="en-US" altLang="zh-CN" b="1" baseline="30000" dirty="0" smtClean="0">
                <a:solidFill>
                  <a:srgbClr val="1E46F3"/>
                </a:solidFill>
              </a:rPr>
              <a:t>th</a:t>
            </a:r>
            <a:r>
              <a:rPr lang="en-US" altLang="zh-CN" b="1" dirty="0" smtClean="0">
                <a:solidFill>
                  <a:srgbClr val="1E46F3"/>
                </a:solidFill>
              </a:rPr>
              <a:t> edition</a:t>
            </a:r>
            <a:r>
              <a:rPr lang="zh-CN" altLang="en-US" b="1" dirty="0" smtClean="0">
                <a:solidFill>
                  <a:srgbClr val="1E46F3"/>
                </a:solidFill>
              </a:rPr>
              <a:t>，</a:t>
            </a:r>
            <a:r>
              <a:rPr lang="en-US" altLang="zh-CN" b="1" dirty="0" smtClean="0">
                <a:solidFill>
                  <a:srgbClr val="1E46F3"/>
                </a:solidFill>
              </a:rPr>
              <a:t>2008</a:t>
            </a:r>
            <a:r>
              <a:rPr lang="zh-CN" altLang="en-US" b="1" dirty="0" smtClean="0">
                <a:solidFill>
                  <a:srgbClr val="1E46F3"/>
                </a:solidFill>
              </a:rPr>
              <a:t>）</a:t>
            </a:r>
            <a:r>
              <a:rPr lang="en-US" altLang="zh-CN" b="1" dirty="0" smtClean="0">
                <a:solidFill>
                  <a:srgbClr val="1E46F3"/>
                </a:solidFill>
              </a:rPr>
              <a:t>,</a:t>
            </a:r>
            <a:r>
              <a:rPr lang="zh-CN" altLang="en-US" dirty="0"/>
              <a:t>机械工业</a:t>
            </a:r>
            <a:r>
              <a:rPr lang="zh-CN" altLang="en-US" dirty="0" smtClean="0"/>
              <a:t>出版社，英文版</a:t>
            </a:r>
            <a:r>
              <a:rPr lang="en-US" altLang="zh-CN" dirty="0" smtClean="0"/>
              <a:t>.</a:t>
            </a:r>
          </a:p>
          <a:p>
            <a:pPr lvl="1"/>
            <a:r>
              <a:rPr lang="nb-NO" altLang="zh-CN" dirty="0"/>
              <a:t>Anne Myers</a:t>
            </a:r>
            <a:r>
              <a:rPr lang="zh-CN" altLang="nb-NO" dirty="0"/>
              <a:t>、 </a:t>
            </a:r>
            <a:r>
              <a:rPr lang="nb-NO" altLang="zh-CN" dirty="0"/>
              <a:t>Christine H. </a:t>
            </a:r>
            <a:r>
              <a:rPr lang="nb-NO" altLang="zh-CN" dirty="0" smtClean="0"/>
              <a:t>Hansen</a:t>
            </a:r>
            <a:r>
              <a:rPr lang="zh-CN" altLang="en-US" dirty="0" smtClean="0"/>
              <a:t>，</a:t>
            </a:r>
            <a:r>
              <a:rPr lang="en-US" altLang="zh-CN" b="1" dirty="0">
                <a:hlinkClick r:id="rId2" tooltip="Experimental Psychology"/>
              </a:rPr>
              <a:t> Experimental </a:t>
            </a:r>
            <a:r>
              <a:rPr lang="en-US" altLang="zh-CN" b="1" dirty="0" smtClean="0">
                <a:hlinkClick r:id="rId2" tooltip="Experimental Psychology"/>
              </a:rPr>
              <a:t>Psychology</a:t>
            </a:r>
            <a:r>
              <a:rPr lang="zh-CN" altLang="en-US" b="1" dirty="0" smtClean="0">
                <a:hlinkClick r:id="rId2" tooltip="Experimental Psychology"/>
              </a:rPr>
              <a:t>，</a:t>
            </a:r>
            <a:r>
              <a:rPr lang="en-US" altLang="zh-CN" dirty="0"/>
              <a:t> Wadsworth </a:t>
            </a:r>
            <a:r>
              <a:rPr lang="en-US" altLang="zh-CN" dirty="0" smtClean="0"/>
              <a:t>Publishing</a:t>
            </a:r>
            <a:r>
              <a:rPr lang="zh-CN" altLang="en-US" dirty="0" smtClean="0"/>
              <a:t>，</a:t>
            </a:r>
            <a:r>
              <a:rPr lang="en-US" altLang="zh-CN" dirty="0" smtClean="0"/>
              <a:t>2011.</a:t>
            </a:r>
          </a:p>
          <a:p>
            <a:pPr lvl="1"/>
            <a:r>
              <a:rPr lang="en-US" altLang="zh-CN" dirty="0" smtClean="0"/>
              <a:t>M</a:t>
            </a:r>
            <a:r>
              <a:rPr lang="en-US" altLang="zh-CN" dirty="0"/>
              <a:t>. Kimberly </a:t>
            </a:r>
            <a:r>
              <a:rPr lang="en-US" altLang="zh-CN" dirty="0" err="1"/>
              <a:t>MacLin</a:t>
            </a:r>
            <a:r>
              <a:rPr lang="zh-CN" altLang="en-US" dirty="0"/>
              <a:t>、 </a:t>
            </a:r>
            <a:r>
              <a:rPr lang="en-US" altLang="zh-CN" dirty="0"/>
              <a:t>Robert L. </a:t>
            </a:r>
            <a:r>
              <a:rPr lang="en-US" altLang="zh-CN" dirty="0" err="1" smtClean="0"/>
              <a:t>Solso</a:t>
            </a:r>
            <a:r>
              <a:rPr lang="en-US" altLang="zh-CN" dirty="0" smtClean="0"/>
              <a:t>, </a:t>
            </a:r>
            <a:r>
              <a:rPr lang="en-US" altLang="zh-CN" b="1" dirty="0" smtClean="0">
                <a:hlinkClick r:id="rId3" tooltip="Experimental Psychology: A Case Approach (8th Edition)"/>
              </a:rPr>
              <a:t>Experimental </a:t>
            </a:r>
            <a:r>
              <a:rPr lang="en-US" altLang="zh-CN" b="1" dirty="0">
                <a:hlinkClick r:id="rId3" tooltip="Experimental Psychology: A Case Approach (8th Edition)"/>
              </a:rPr>
              <a:t>Psychology: A Case Approach (8th </a:t>
            </a:r>
            <a:r>
              <a:rPr lang="en-US" altLang="zh-CN" b="1" dirty="0" smtClean="0">
                <a:hlinkClick r:id="rId3" tooltip="Experimental Psychology: A Case Approach (8th Edition)"/>
              </a:rPr>
              <a:t>Edition)</a:t>
            </a:r>
            <a:r>
              <a:rPr lang="en-US" altLang="zh-CN" b="1" dirty="0" smtClean="0"/>
              <a:t>,</a:t>
            </a:r>
            <a:r>
              <a:rPr lang="en-US" altLang="zh-CN" dirty="0"/>
              <a:t> </a:t>
            </a:r>
            <a:r>
              <a:rPr lang="en-US" altLang="zh-CN" dirty="0" err="1"/>
              <a:t>Allyn</a:t>
            </a:r>
            <a:r>
              <a:rPr lang="en-US" altLang="zh-CN" dirty="0"/>
              <a:t> &amp; </a:t>
            </a:r>
            <a:r>
              <a:rPr lang="en-US" altLang="zh-CN" dirty="0" smtClean="0"/>
              <a:t>Bacon,2007.</a:t>
            </a:r>
          </a:p>
          <a:p>
            <a:pPr lvl="1"/>
            <a:r>
              <a:rPr lang="en-US" altLang="zh-CN" dirty="0"/>
              <a:t>Peter </a:t>
            </a:r>
            <a:r>
              <a:rPr lang="en-US" altLang="zh-CN" dirty="0" smtClean="0"/>
              <a:t>Harris, </a:t>
            </a:r>
            <a:r>
              <a:rPr lang="en-US" altLang="zh-CN" dirty="0" smtClean="0">
                <a:hlinkClick r:id="rId4"/>
              </a:rPr>
              <a:t>Designing </a:t>
            </a:r>
            <a:r>
              <a:rPr lang="en-US" altLang="zh-CN" dirty="0">
                <a:hlinkClick r:id="rId4"/>
              </a:rPr>
              <a:t>and Reporting Experiments in </a:t>
            </a:r>
            <a:r>
              <a:rPr lang="en-US" altLang="zh-CN" dirty="0" smtClean="0">
                <a:hlinkClick r:id="rId4"/>
              </a:rPr>
              <a:t>Psychology</a:t>
            </a:r>
            <a:r>
              <a:rPr lang="en-US" altLang="zh-CN" dirty="0" smtClean="0"/>
              <a:t>,</a:t>
            </a:r>
            <a:r>
              <a:rPr lang="en-US" altLang="zh-CN" dirty="0"/>
              <a:t> Open University Press; 2nd Revised edition </a:t>
            </a:r>
            <a:r>
              <a:rPr lang="en-US" altLang="zh-CN" dirty="0" smtClean="0"/>
              <a:t>,2002.</a:t>
            </a:r>
          </a:p>
          <a:p>
            <a:pPr lvl="1"/>
            <a:r>
              <a:rPr lang="en-US" altLang="zh-CN" dirty="0">
                <a:hlinkClick r:id="rId5"/>
              </a:rPr>
              <a:t>David W. </a:t>
            </a:r>
            <a:r>
              <a:rPr lang="en-US" altLang="zh-CN" dirty="0" smtClean="0">
                <a:hlinkClick r:id="rId5"/>
              </a:rPr>
              <a:t>Martin</a:t>
            </a:r>
            <a:r>
              <a:rPr lang="zh-CN" altLang="en-US" dirty="0" smtClean="0"/>
              <a:t>，</a:t>
            </a:r>
            <a:r>
              <a:rPr lang="en-US" altLang="zh-CN" dirty="0" smtClean="0"/>
              <a:t>Doing Psychology Experiment</a:t>
            </a:r>
            <a:r>
              <a:rPr lang="zh-CN" altLang="en-US" dirty="0" smtClean="0"/>
              <a:t>，</a:t>
            </a:r>
            <a:r>
              <a:rPr lang="en-US" altLang="zh-CN" dirty="0"/>
              <a:t> Wadsworth Publishing </a:t>
            </a:r>
            <a:r>
              <a:rPr lang="zh-CN" altLang="en-US" dirty="0" smtClean="0"/>
              <a:t>，</a:t>
            </a:r>
            <a:r>
              <a:rPr lang="en-US" altLang="zh-CN" dirty="0" smtClean="0"/>
              <a:t>2007.</a:t>
            </a:r>
          </a:p>
          <a:p>
            <a:pPr lvl="1"/>
            <a:r>
              <a:rPr lang="en-US" altLang="zh-CN" dirty="0" smtClean="0"/>
              <a:t>…… </a:t>
            </a:r>
          </a:p>
          <a:p>
            <a:r>
              <a:rPr lang="zh-CN" altLang="en-US" b="1" dirty="0" smtClean="0">
                <a:hlinkClick r:id="rId2" tooltip="Experimental Psychology"/>
              </a:rPr>
              <a:t>推荐著作：</a:t>
            </a:r>
            <a:r>
              <a:rPr lang="en-US" altLang="zh-CN" dirty="0"/>
              <a:t>E·G·</a:t>
            </a:r>
            <a:r>
              <a:rPr lang="zh-CN" altLang="zh-CN" dirty="0"/>
              <a:t>波林</a:t>
            </a:r>
            <a:r>
              <a:rPr lang="en-US" altLang="zh-CN" dirty="0"/>
              <a:t> </a:t>
            </a:r>
            <a:r>
              <a:rPr lang="zh-CN" altLang="zh-CN" dirty="0"/>
              <a:t>（</a:t>
            </a:r>
            <a:r>
              <a:rPr lang="en-US" altLang="zh-CN" dirty="0"/>
              <a:t>Edwin </a:t>
            </a:r>
            <a:r>
              <a:rPr lang="en-US" altLang="zh-CN" dirty="0" err="1"/>
              <a:t>Garrigues</a:t>
            </a:r>
            <a:r>
              <a:rPr lang="en-US" altLang="zh-CN" dirty="0"/>
              <a:t> </a:t>
            </a:r>
            <a:r>
              <a:rPr lang="en-US" altLang="zh-CN" dirty="0" smtClean="0"/>
              <a:t>Boring</a:t>
            </a:r>
            <a:r>
              <a:rPr lang="zh-CN" altLang="en-US" dirty="0" smtClean="0"/>
              <a:t>）</a:t>
            </a:r>
            <a:r>
              <a:rPr lang="zh-CN" altLang="zh-CN" dirty="0" smtClean="0"/>
              <a:t>著</a:t>
            </a:r>
            <a:r>
              <a:rPr lang="zh-CN" altLang="zh-CN" dirty="0"/>
              <a:t>，高觉敷译，《</a:t>
            </a:r>
            <a:r>
              <a:rPr lang="en-US" altLang="zh-CN" u="sng" dirty="0" err="1">
                <a:hlinkClick r:id="rId6"/>
              </a:rPr>
              <a:t>实验心理学</a:t>
            </a:r>
            <a:r>
              <a:rPr lang="zh-CN" altLang="zh-CN" dirty="0"/>
              <a:t>史》</a:t>
            </a:r>
            <a:r>
              <a:rPr lang="zh-CN" altLang="zh-CN" dirty="0" smtClean="0"/>
              <a:t>（</a:t>
            </a:r>
            <a:r>
              <a:rPr lang="en-US" altLang="zh-CN" dirty="0" smtClean="0"/>
              <a:t>1950</a:t>
            </a:r>
            <a:r>
              <a:rPr lang="zh-CN" altLang="zh-CN" dirty="0" smtClean="0"/>
              <a:t>，2</a:t>
            </a:r>
            <a:r>
              <a:rPr lang="zh-CN" altLang="zh-CN" dirty="0"/>
              <a:t>nd </a:t>
            </a:r>
            <a:r>
              <a:rPr lang="zh-CN" altLang="zh-CN" dirty="0" smtClean="0"/>
              <a:t>ed</a:t>
            </a:r>
            <a:r>
              <a:rPr lang="en-US" altLang="zh-CN" dirty="0" err="1" smtClean="0"/>
              <a:t>ition</a:t>
            </a:r>
            <a:r>
              <a:rPr lang="en-US" altLang="zh-CN" dirty="0" smtClean="0"/>
              <a:t>,</a:t>
            </a:r>
            <a:r>
              <a:rPr lang="zh-CN" altLang="zh-CN" dirty="0" smtClean="0"/>
              <a:t> </a:t>
            </a:r>
            <a:r>
              <a:rPr lang="zh-CN" altLang="zh-CN" dirty="0"/>
              <a:t>Englewood Cliffs, NJ: Prentice-Hall），商务印书馆，</a:t>
            </a:r>
            <a:r>
              <a:rPr lang="en-US" altLang="zh-CN" dirty="0"/>
              <a:t>1982</a:t>
            </a:r>
            <a:r>
              <a:rPr lang="zh-CN" altLang="zh-CN" dirty="0"/>
              <a:t>年，</a:t>
            </a:r>
            <a:r>
              <a:rPr lang="zh-CN" altLang="zh-CN" dirty="0" smtClean="0"/>
              <a:t>北京</a:t>
            </a:r>
            <a:r>
              <a:rPr lang="zh-CN" altLang="en-US" dirty="0" smtClean="0"/>
              <a:t>。</a:t>
            </a:r>
            <a:endParaRPr lang="en-US" altLang="zh-CN" dirty="0" smtClean="0"/>
          </a:p>
          <a:p>
            <a:r>
              <a:rPr lang="zh-CN" altLang="en-US" dirty="0" smtClean="0"/>
              <a:t>各类软硬件实验方法与技术的教材和使用手册。</a:t>
            </a:r>
            <a:endParaRPr lang="en-US" altLang="zh-CN" dirty="0" smtClean="0"/>
          </a:p>
          <a:p>
            <a:r>
              <a:rPr lang="zh-CN" altLang="en-US" dirty="0" smtClean="0"/>
              <a:t>参考</a:t>
            </a:r>
            <a:r>
              <a:rPr lang="zh-CN" altLang="en-US" dirty="0" smtClean="0"/>
              <a:t>每年认知与认知神经科学相关最新研究文献与研究发现，结合到相应的章节课程内容中。</a:t>
            </a:r>
            <a:endParaRPr lang="en-US" altLang="zh-CN" dirty="0" smtClean="0"/>
          </a:p>
          <a:p>
            <a:pPr lvl="1"/>
            <a:endParaRPr lang="zh-CN" altLang="en-US" b="1" dirty="0">
              <a:solidFill>
                <a:srgbClr val="1E46F3"/>
              </a:solidFill>
            </a:endParaRPr>
          </a:p>
        </p:txBody>
      </p:sp>
      <p:sp>
        <p:nvSpPr>
          <p:cNvPr id="2" name="标题 1"/>
          <p:cNvSpPr>
            <a:spLocks noGrp="1"/>
          </p:cNvSpPr>
          <p:nvPr>
            <p:ph type="title"/>
          </p:nvPr>
        </p:nvSpPr>
        <p:spPr/>
        <p:txBody>
          <a:bodyPr/>
          <a:lstStyle/>
          <a:p>
            <a:r>
              <a:rPr lang="zh-CN" altLang="en-US" b="1" dirty="0" smtClean="0">
                <a:solidFill>
                  <a:srgbClr val="FFFF00"/>
                </a:solidFill>
                <a:latin typeface="宋体" pitchFamily="2" charset="-122"/>
                <a:ea typeface="宋体" pitchFamily="2" charset="-122"/>
              </a:rPr>
              <a:t>课程参考教材和文献</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8866659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r>
              <a:rPr lang="en-US" altLang="zh-CN" sz="3900" b="1" dirty="0" smtClean="0">
                <a:solidFill>
                  <a:srgbClr val="FFFF00"/>
                </a:solidFill>
                <a:latin typeface="Times New Roman" pitchFamily="18" charset="0"/>
                <a:cs typeface="Times New Roman" pitchFamily="18" charset="0"/>
              </a:rPr>
              <a:t>The End</a:t>
            </a:r>
            <a:r>
              <a:rPr lang="zh-CN" altLang="en-US" sz="3900" b="1" dirty="0" smtClean="0">
                <a:solidFill>
                  <a:srgbClr val="FFFF00"/>
                </a:solidFill>
                <a:latin typeface="Times New Roman" pitchFamily="18" charset="0"/>
                <a:cs typeface="Times New Roman" pitchFamily="18" charset="0"/>
              </a:rPr>
              <a:t>！</a:t>
            </a:r>
            <a:endParaRPr lang="zh-CN" altLang="en-US" sz="3900" b="1" dirty="0">
              <a:solidFill>
                <a:srgbClr val="FFFF00"/>
              </a:solidFill>
              <a:latin typeface="Times New Roman" pitchFamily="18" charset="0"/>
              <a:cs typeface="Times New Roman" pitchFamily="18" charset="0"/>
            </a:endParaRPr>
          </a:p>
        </p:txBody>
      </p:sp>
      <p:sp>
        <p:nvSpPr>
          <p:cNvPr id="5" name="副标题 4"/>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3309108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FF00"/>
                </a:solidFill>
                <a:latin typeface="宋体" pitchFamily="2" charset="-122"/>
                <a:ea typeface="宋体" pitchFamily="2" charset="-122"/>
              </a:rPr>
              <a:t>实验心理学的重要性</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2916524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fontScale="92500" lnSpcReduction="20000"/>
          </a:bodyPr>
          <a:lstStyle/>
          <a:p>
            <a:pPr marL="274320" lvl="1"/>
            <a:r>
              <a:rPr lang="zh-CN" altLang="en-US" sz="2400" dirty="0">
                <a:solidFill>
                  <a:srgbClr val="1E46F3"/>
                </a:solidFill>
              </a:rPr>
              <a:t>文艺复兴后，近代实验科学（物理学、生理学和医学、博物学、天文学等）的发展，为实验心理学和科学心理学的产生奠定了基础；</a:t>
            </a:r>
            <a:endParaRPr lang="en-US" altLang="zh-CN" sz="2400" dirty="0">
              <a:solidFill>
                <a:srgbClr val="1E46F3"/>
              </a:solidFill>
            </a:endParaRPr>
          </a:p>
          <a:p>
            <a:pPr marL="274320" lvl="1"/>
            <a:r>
              <a:rPr lang="zh-CN" altLang="en-US" sz="2400" dirty="0">
                <a:solidFill>
                  <a:srgbClr val="1E46F3"/>
                </a:solidFill>
              </a:rPr>
              <a:t>冯特</a:t>
            </a:r>
            <a:r>
              <a:rPr lang="zh-CN" altLang="zh-CN" sz="2400" dirty="0">
                <a:solidFill>
                  <a:srgbClr val="1E46F3"/>
                </a:solidFill>
              </a:rPr>
              <a:t>（</a:t>
            </a:r>
            <a:r>
              <a:rPr lang="en-US" altLang="zh-CN" sz="2400" dirty="0">
                <a:solidFill>
                  <a:srgbClr val="1E46F3"/>
                </a:solidFill>
              </a:rPr>
              <a:t>Wilhelm Wundt.,1832-1920</a:t>
            </a:r>
            <a:r>
              <a:rPr lang="zh-CN" altLang="zh-CN" sz="2400" dirty="0">
                <a:solidFill>
                  <a:srgbClr val="1E46F3"/>
                </a:solidFill>
              </a:rPr>
              <a:t>）</a:t>
            </a:r>
            <a:r>
              <a:rPr lang="zh-CN" altLang="en-US" sz="2400" dirty="0">
                <a:solidFill>
                  <a:srgbClr val="1E46F3"/>
                </a:solidFill>
              </a:rPr>
              <a:t>在</a:t>
            </a:r>
            <a:r>
              <a:rPr lang="zh-CN" altLang="zh-CN" sz="2400" dirty="0">
                <a:solidFill>
                  <a:srgbClr val="1E46F3"/>
                </a:solidFill>
              </a:rPr>
              <a:t>《对于感知觉的贡献》（</a:t>
            </a:r>
            <a:r>
              <a:rPr lang="en-US" altLang="zh-CN" sz="2400" dirty="0">
                <a:solidFill>
                  <a:srgbClr val="1E46F3"/>
                </a:solidFill>
              </a:rPr>
              <a:t>1858~1862</a:t>
            </a:r>
            <a:r>
              <a:rPr lang="zh-CN" altLang="zh-CN" sz="2400" dirty="0">
                <a:solidFill>
                  <a:srgbClr val="1E46F3"/>
                </a:solidFill>
              </a:rPr>
              <a:t>）</a:t>
            </a:r>
            <a:r>
              <a:rPr lang="zh-CN" altLang="en-US" sz="2400" dirty="0">
                <a:solidFill>
                  <a:srgbClr val="1E46F3"/>
                </a:solidFill>
              </a:rPr>
              <a:t>中最早提出“实验心理学”的概念；</a:t>
            </a:r>
            <a:r>
              <a:rPr lang="en-US" altLang="zh-CN" sz="2400" dirty="0">
                <a:solidFill>
                  <a:srgbClr val="1E46F3"/>
                </a:solidFill>
              </a:rPr>
              <a:t>1873~1874</a:t>
            </a:r>
            <a:r>
              <a:rPr lang="zh-CN" altLang="zh-CN" sz="2400" dirty="0">
                <a:solidFill>
                  <a:srgbClr val="1E46F3"/>
                </a:solidFill>
              </a:rPr>
              <a:t>年</a:t>
            </a:r>
            <a:r>
              <a:rPr lang="zh-CN" altLang="en-US" sz="2400" dirty="0">
                <a:solidFill>
                  <a:srgbClr val="1E46F3"/>
                </a:solidFill>
              </a:rPr>
              <a:t>，冯特在</a:t>
            </a:r>
            <a:r>
              <a:rPr lang="en-US" altLang="zh-CN" sz="2400" dirty="0">
                <a:solidFill>
                  <a:srgbClr val="1E46F3"/>
                </a:solidFill>
              </a:rPr>
              <a:t>《</a:t>
            </a:r>
            <a:r>
              <a:rPr lang="zh-CN" altLang="en-US" sz="2400" dirty="0">
                <a:solidFill>
                  <a:srgbClr val="1E46F3"/>
                </a:solidFill>
              </a:rPr>
              <a:t>生理心理学原理</a:t>
            </a:r>
            <a:r>
              <a:rPr lang="en-US" altLang="zh-CN" sz="2400" dirty="0">
                <a:solidFill>
                  <a:srgbClr val="1E46F3"/>
                </a:solidFill>
              </a:rPr>
              <a:t>》</a:t>
            </a:r>
            <a:r>
              <a:rPr lang="zh-CN" altLang="en-US" sz="2400" dirty="0">
                <a:solidFill>
                  <a:srgbClr val="1E46F3"/>
                </a:solidFill>
              </a:rPr>
              <a:t>中强调“实验心理学”的重要性，</a:t>
            </a:r>
            <a:r>
              <a:rPr lang="en-US" altLang="zh-CN" sz="2400" dirty="0">
                <a:solidFill>
                  <a:srgbClr val="1E46F3"/>
                </a:solidFill>
              </a:rPr>
              <a:t>1879</a:t>
            </a:r>
            <a:r>
              <a:rPr lang="zh-CN" altLang="en-US" sz="2400" dirty="0">
                <a:solidFill>
                  <a:srgbClr val="1E46F3"/>
                </a:solidFill>
              </a:rPr>
              <a:t>年在莱比锡大学建立第一个心理学实验室，实验心理学促进了心理学成为独立的学科；</a:t>
            </a:r>
            <a:endParaRPr lang="en-US" altLang="zh-CN" sz="2400" dirty="0">
              <a:solidFill>
                <a:srgbClr val="1E46F3"/>
              </a:solidFill>
            </a:endParaRPr>
          </a:p>
          <a:p>
            <a:pPr marL="274320" lvl="1"/>
            <a:r>
              <a:rPr lang="en-US" altLang="zh-CN" sz="2400" dirty="0">
                <a:solidFill>
                  <a:srgbClr val="1E46F3"/>
                </a:solidFill>
              </a:rPr>
              <a:t>1860</a:t>
            </a:r>
            <a:r>
              <a:rPr lang="zh-CN" altLang="zh-CN" sz="2400" dirty="0">
                <a:solidFill>
                  <a:srgbClr val="1E46F3"/>
                </a:solidFill>
              </a:rPr>
              <a:t>年，</a:t>
            </a:r>
            <a:r>
              <a:rPr lang="zh-CN" altLang="en-US" sz="2400" dirty="0">
                <a:solidFill>
                  <a:srgbClr val="1E46F3"/>
                </a:solidFill>
              </a:rPr>
              <a:t>费西纳</a:t>
            </a:r>
            <a:r>
              <a:rPr lang="zh-CN" altLang="zh-CN" sz="2400" dirty="0">
                <a:solidFill>
                  <a:srgbClr val="1E46F3"/>
                </a:solidFill>
              </a:rPr>
              <a:t>（</a:t>
            </a:r>
            <a:r>
              <a:rPr lang="en-US" altLang="zh-CN" sz="2400" dirty="0">
                <a:solidFill>
                  <a:srgbClr val="1E46F3"/>
                </a:solidFill>
              </a:rPr>
              <a:t>Gustav </a:t>
            </a:r>
            <a:r>
              <a:rPr lang="en-US" altLang="zh-CN" sz="2400" dirty="0" err="1">
                <a:solidFill>
                  <a:srgbClr val="1E46F3"/>
                </a:solidFill>
              </a:rPr>
              <a:t>Theador</a:t>
            </a:r>
            <a:r>
              <a:rPr lang="en-US" altLang="zh-CN" sz="2400" dirty="0">
                <a:solidFill>
                  <a:srgbClr val="1E46F3"/>
                </a:solidFill>
              </a:rPr>
              <a:t> Fechner</a:t>
            </a:r>
            <a:r>
              <a:rPr lang="zh-CN" altLang="zh-CN" sz="2400" dirty="0">
                <a:solidFill>
                  <a:srgbClr val="1E46F3"/>
                </a:solidFill>
              </a:rPr>
              <a:t>，</a:t>
            </a:r>
            <a:r>
              <a:rPr lang="en-US" altLang="zh-CN" sz="2400" dirty="0">
                <a:solidFill>
                  <a:srgbClr val="1E46F3"/>
                </a:solidFill>
              </a:rPr>
              <a:t>1801</a:t>
            </a:r>
            <a:r>
              <a:rPr lang="zh-CN" altLang="zh-CN" sz="2400" dirty="0">
                <a:solidFill>
                  <a:srgbClr val="1E46F3"/>
                </a:solidFill>
              </a:rPr>
              <a:t>～</a:t>
            </a:r>
            <a:r>
              <a:rPr lang="en-US" altLang="zh-CN" sz="2400" dirty="0">
                <a:solidFill>
                  <a:srgbClr val="1E46F3"/>
                </a:solidFill>
              </a:rPr>
              <a:t>1887</a:t>
            </a:r>
            <a:r>
              <a:rPr lang="zh-CN" altLang="zh-CN" sz="2400" dirty="0">
                <a:solidFill>
                  <a:srgbClr val="1E46F3"/>
                </a:solidFill>
              </a:rPr>
              <a:t>）出版了心理物理学专著《心理物理学纲要》</a:t>
            </a:r>
            <a:r>
              <a:rPr lang="zh-CN" altLang="en-US" sz="2400" dirty="0">
                <a:solidFill>
                  <a:srgbClr val="1E46F3"/>
                </a:solidFill>
              </a:rPr>
              <a:t>，使心理物理学成为感知觉实验研究的重要实验心理学方法，经过并一直沿用至今；</a:t>
            </a:r>
            <a:endParaRPr lang="en-US" altLang="zh-CN" sz="2400" dirty="0">
              <a:solidFill>
                <a:srgbClr val="1E46F3"/>
              </a:solidFill>
            </a:endParaRPr>
          </a:p>
          <a:p>
            <a:pPr marL="274320" lvl="1"/>
            <a:r>
              <a:rPr lang="en-US" altLang="zh-CN" sz="2400" dirty="0">
                <a:solidFill>
                  <a:srgbClr val="1E46F3"/>
                </a:solidFill>
              </a:rPr>
              <a:t>1901</a:t>
            </a:r>
            <a:r>
              <a:rPr lang="zh-CN" altLang="zh-CN" sz="2400" dirty="0">
                <a:solidFill>
                  <a:srgbClr val="1E46F3"/>
                </a:solidFill>
              </a:rPr>
              <a:t>年，</a:t>
            </a:r>
            <a:r>
              <a:rPr lang="zh-CN" altLang="en-US" sz="2400" dirty="0">
                <a:solidFill>
                  <a:srgbClr val="1E46F3"/>
                </a:solidFill>
              </a:rPr>
              <a:t>铁钦纳</a:t>
            </a:r>
            <a:r>
              <a:rPr lang="en-US" altLang="zh-CN" sz="2400" dirty="0">
                <a:solidFill>
                  <a:srgbClr val="1E46F3"/>
                </a:solidFill>
              </a:rPr>
              <a:t>(</a:t>
            </a:r>
            <a:r>
              <a:rPr lang="en-US" altLang="zh-CN" sz="2400" dirty="0" err="1">
                <a:solidFill>
                  <a:srgbClr val="1E46F3"/>
                </a:solidFill>
              </a:rPr>
              <a:t>Titchener</a:t>
            </a:r>
            <a:r>
              <a:rPr lang="en-US" altLang="zh-CN" sz="2400" dirty="0">
                <a:solidFill>
                  <a:srgbClr val="1E46F3"/>
                </a:solidFill>
              </a:rPr>
              <a:t> E.B.,1867~1927)</a:t>
            </a:r>
            <a:r>
              <a:rPr lang="zh-CN" altLang="zh-CN" sz="2400" dirty="0">
                <a:solidFill>
                  <a:srgbClr val="1E46F3"/>
                </a:solidFill>
              </a:rPr>
              <a:t>出版了第一部《实验心理学》专著</a:t>
            </a:r>
            <a:r>
              <a:rPr lang="zh-CN" altLang="en-US" sz="2400" dirty="0">
                <a:solidFill>
                  <a:srgbClr val="1E46F3"/>
                </a:solidFill>
              </a:rPr>
              <a:t>，</a:t>
            </a:r>
            <a:r>
              <a:rPr lang="en-US" altLang="zh-CN" sz="2400" dirty="0">
                <a:solidFill>
                  <a:srgbClr val="1E46F3"/>
                </a:solidFill>
              </a:rPr>
              <a:t> 901~1905</a:t>
            </a:r>
            <a:r>
              <a:rPr lang="zh-CN" altLang="zh-CN" sz="2400" dirty="0">
                <a:solidFill>
                  <a:srgbClr val="1E46F3"/>
                </a:solidFill>
              </a:rPr>
              <a:t>年期间先后出版了《学生的定性分析手册》、《教师的定性分析手册》和《定量分析手册》</a:t>
            </a:r>
            <a:r>
              <a:rPr lang="zh-CN" altLang="en-US" sz="2400" dirty="0">
                <a:solidFill>
                  <a:srgbClr val="1E46F3"/>
                </a:solidFill>
              </a:rPr>
              <a:t>等，使</a:t>
            </a:r>
            <a:r>
              <a:rPr lang="en-US" altLang="zh-CN" sz="2400" dirty="0">
                <a:solidFill>
                  <a:srgbClr val="1E46F3"/>
                </a:solidFill>
              </a:rPr>
              <a:t>《</a:t>
            </a:r>
            <a:r>
              <a:rPr lang="zh-CN" altLang="en-US" sz="2400" dirty="0">
                <a:solidFill>
                  <a:srgbClr val="1E46F3"/>
                </a:solidFill>
              </a:rPr>
              <a:t>实验心理学</a:t>
            </a:r>
            <a:r>
              <a:rPr lang="en-US" altLang="zh-CN" sz="2400" dirty="0">
                <a:solidFill>
                  <a:srgbClr val="1E46F3"/>
                </a:solidFill>
              </a:rPr>
              <a:t>》</a:t>
            </a:r>
            <a:r>
              <a:rPr lang="zh-CN" altLang="en-US" sz="2400" dirty="0">
                <a:solidFill>
                  <a:srgbClr val="1E46F3"/>
                </a:solidFill>
              </a:rPr>
              <a:t>成为系统的学科体系；</a:t>
            </a:r>
            <a:endParaRPr lang="en-US" altLang="zh-CN" sz="2400" dirty="0">
              <a:solidFill>
                <a:srgbClr val="1E46F3"/>
              </a:solidFill>
            </a:endParaRPr>
          </a:p>
          <a:p>
            <a:pPr lvl="1"/>
            <a:endParaRPr lang="en-US" altLang="zh-CN" b="1" dirty="0">
              <a:solidFill>
                <a:srgbClr val="1E46F3"/>
              </a:solidFill>
            </a:endParaRPr>
          </a:p>
          <a:p>
            <a:endParaRPr lang="en-US" altLang="zh-CN" b="1" dirty="0" smtClean="0">
              <a:solidFill>
                <a:srgbClr val="1E46F3"/>
              </a:solidFill>
            </a:endParaRPr>
          </a:p>
          <a:p>
            <a:endParaRPr lang="en-US" altLang="zh-CN" b="1" dirty="0" smtClean="0">
              <a:solidFill>
                <a:srgbClr val="1E46F3"/>
              </a:solidFill>
            </a:endParaRPr>
          </a:p>
          <a:p>
            <a:endParaRPr lang="en-US" altLang="zh-CN" b="1" dirty="0" smtClean="0">
              <a:solidFill>
                <a:srgbClr val="1E46F3"/>
              </a:solidFill>
            </a:endParaRPr>
          </a:p>
          <a:p>
            <a:endParaRPr lang="zh-CN" altLang="en-US" b="1" dirty="0">
              <a:solidFill>
                <a:srgbClr val="1E46F3"/>
              </a:solidFill>
            </a:endParaRPr>
          </a:p>
        </p:txBody>
      </p:sp>
      <p:sp>
        <p:nvSpPr>
          <p:cNvPr id="2" name="标题 1"/>
          <p:cNvSpPr>
            <a:spLocks noGrp="1"/>
          </p:cNvSpPr>
          <p:nvPr>
            <p:ph type="title"/>
          </p:nvPr>
        </p:nvSpPr>
        <p:spPr/>
        <p:txBody>
          <a:bodyPr>
            <a:normAutofit/>
          </a:bodyPr>
          <a:lstStyle/>
          <a:p>
            <a:r>
              <a:rPr lang="zh-CN" altLang="en-US" b="1" dirty="0">
                <a:solidFill>
                  <a:srgbClr val="FFFF00"/>
                </a:solidFill>
              </a:rPr>
              <a:t>实验心理学的重要性</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2053787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a:bodyPr>
          <a:lstStyle/>
          <a:p>
            <a:pPr marL="274320" lvl="1">
              <a:lnSpc>
                <a:spcPct val="80000"/>
              </a:lnSpc>
            </a:pPr>
            <a:r>
              <a:rPr lang="zh-CN" altLang="zh-CN" dirty="0">
                <a:solidFill>
                  <a:srgbClr val="1E46F3"/>
                </a:solidFill>
              </a:rPr>
              <a:t>伍德沃斯（</a:t>
            </a:r>
            <a:r>
              <a:rPr lang="en-US" altLang="zh-CN" dirty="0">
                <a:solidFill>
                  <a:srgbClr val="1E46F3"/>
                </a:solidFill>
              </a:rPr>
              <a:t>Robert   Woodworth</a:t>
            </a:r>
            <a:r>
              <a:rPr lang="zh-CN" altLang="zh-CN" dirty="0">
                <a:solidFill>
                  <a:srgbClr val="1E46F3"/>
                </a:solidFill>
              </a:rPr>
              <a:t>，</a:t>
            </a:r>
            <a:r>
              <a:rPr lang="en-US" altLang="zh-CN" dirty="0">
                <a:solidFill>
                  <a:srgbClr val="1E46F3"/>
                </a:solidFill>
              </a:rPr>
              <a:t> 1869-1962</a:t>
            </a:r>
            <a:r>
              <a:rPr lang="zh-CN" altLang="zh-CN" dirty="0">
                <a:solidFill>
                  <a:srgbClr val="1E46F3"/>
                </a:solidFill>
              </a:rPr>
              <a:t>）</a:t>
            </a:r>
            <a:r>
              <a:rPr lang="en-US" altLang="zh-CN" dirty="0">
                <a:solidFill>
                  <a:srgbClr val="1E46F3"/>
                </a:solidFill>
              </a:rPr>
              <a:t>1939</a:t>
            </a:r>
            <a:r>
              <a:rPr lang="zh-CN" altLang="zh-CN" dirty="0">
                <a:solidFill>
                  <a:srgbClr val="1E46F3"/>
                </a:solidFill>
              </a:rPr>
              <a:t>年出版了《实验心理学》（</a:t>
            </a:r>
            <a:r>
              <a:rPr lang="en-US" altLang="zh-CN" dirty="0">
                <a:solidFill>
                  <a:srgbClr val="1E46F3"/>
                </a:solidFill>
              </a:rPr>
              <a:t>1954</a:t>
            </a:r>
            <a:r>
              <a:rPr lang="zh-CN" altLang="zh-CN" dirty="0">
                <a:solidFill>
                  <a:srgbClr val="1E46F3"/>
                </a:solidFill>
              </a:rPr>
              <a:t>年修订）</a:t>
            </a:r>
            <a:r>
              <a:rPr lang="zh-CN" altLang="en-US" dirty="0">
                <a:solidFill>
                  <a:srgbClr val="1E46F3"/>
                </a:solidFill>
              </a:rPr>
              <a:t>；</a:t>
            </a:r>
            <a:r>
              <a:rPr lang="zh-CN" altLang="zh-CN" dirty="0">
                <a:solidFill>
                  <a:srgbClr val="1E46F3"/>
                </a:solidFill>
              </a:rPr>
              <a:t>安德伍德</a:t>
            </a:r>
            <a:r>
              <a:rPr lang="zh-CN" altLang="en-US" dirty="0">
                <a:solidFill>
                  <a:srgbClr val="1E46F3"/>
                </a:solidFill>
              </a:rPr>
              <a:t>（</a:t>
            </a:r>
            <a:r>
              <a:rPr lang="en-US" altLang="zh-CN" dirty="0">
                <a:solidFill>
                  <a:srgbClr val="1E46F3"/>
                </a:solidFill>
              </a:rPr>
              <a:t>Benton J. Underwood</a:t>
            </a:r>
            <a:r>
              <a:rPr lang="zh-CN" altLang="en-US" dirty="0">
                <a:solidFill>
                  <a:srgbClr val="1E46F3"/>
                </a:solidFill>
              </a:rPr>
              <a:t>，</a:t>
            </a:r>
            <a:r>
              <a:rPr lang="en-US" altLang="zh-CN" dirty="0">
                <a:solidFill>
                  <a:srgbClr val="1E46F3"/>
                </a:solidFill>
              </a:rPr>
              <a:t>1915–1994) 1966</a:t>
            </a:r>
            <a:r>
              <a:rPr lang="zh-CN" altLang="zh-CN" dirty="0">
                <a:solidFill>
                  <a:srgbClr val="1E46F3"/>
                </a:solidFill>
              </a:rPr>
              <a:t>年出版《实验心理学》</a:t>
            </a:r>
            <a:r>
              <a:rPr lang="zh-CN" altLang="en-US" dirty="0">
                <a:solidFill>
                  <a:srgbClr val="1E46F3"/>
                </a:solidFill>
              </a:rPr>
              <a:t>，是实验心理学成为心理科学领域的重要分支学科，也是现代实验心理学发展历史上的重要</a:t>
            </a:r>
            <a:r>
              <a:rPr lang="en-US" altLang="zh-CN" dirty="0">
                <a:solidFill>
                  <a:srgbClr val="1E46F3"/>
                </a:solidFill>
              </a:rPr>
              <a:t>《</a:t>
            </a:r>
            <a:r>
              <a:rPr lang="zh-CN" altLang="en-US" dirty="0">
                <a:solidFill>
                  <a:srgbClr val="1E46F3"/>
                </a:solidFill>
              </a:rPr>
              <a:t>实验心理学</a:t>
            </a:r>
            <a:r>
              <a:rPr lang="en-US" altLang="zh-CN" dirty="0">
                <a:solidFill>
                  <a:srgbClr val="1E46F3"/>
                </a:solidFill>
              </a:rPr>
              <a:t>》</a:t>
            </a:r>
            <a:r>
              <a:rPr lang="zh-CN" altLang="en-US" dirty="0">
                <a:solidFill>
                  <a:srgbClr val="1E46F3"/>
                </a:solidFill>
              </a:rPr>
              <a:t>著作和教材，对认知心理学和先帝啊心理学实验研究方法产生了重要的影响；</a:t>
            </a:r>
            <a:endParaRPr lang="en-US" altLang="zh-CN" dirty="0">
              <a:solidFill>
                <a:srgbClr val="1E46F3"/>
              </a:solidFill>
            </a:endParaRPr>
          </a:p>
          <a:p>
            <a:pPr marL="274320" lvl="1">
              <a:lnSpc>
                <a:spcPct val="80000"/>
              </a:lnSpc>
            </a:pPr>
            <a:r>
              <a:rPr lang="en-US" altLang="zh-CN" dirty="0">
                <a:solidFill>
                  <a:srgbClr val="1E46F3"/>
                </a:solidFill>
              </a:rPr>
              <a:t>20</a:t>
            </a:r>
            <a:r>
              <a:rPr lang="zh-CN" altLang="en-US" dirty="0">
                <a:solidFill>
                  <a:srgbClr val="1E46F3"/>
                </a:solidFill>
              </a:rPr>
              <a:t>世纪</a:t>
            </a:r>
            <a:r>
              <a:rPr lang="en-US" altLang="zh-CN" dirty="0">
                <a:solidFill>
                  <a:srgbClr val="1E46F3"/>
                </a:solidFill>
              </a:rPr>
              <a:t>60</a:t>
            </a:r>
            <a:r>
              <a:rPr lang="zh-CN" altLang="en-US" dirty="0">
                <a:solidFill>
                  <a:srgbClr val="1E46F3"/>
                </a:solidFill>
              </a:rPr>
              <a:t>年</a:t>
            </a:r>
            <a:r>
              <a:rPr lang="en-US" altLang="zh-CN" dirty="0">
                <a:solidFill>
                  <a:srgbClr val="1E46F3"/>
                </a:solidFill>
              </a:rPr>
              <a:t>-</a:t>
            </a:r>
            <a:r>
              <a:rPr lang="zh-CN" altLang="en-US" dirty="0">
                <a:solidFill>
                  <a:srgbClr val="1E46F3"/>
                </a:solidFill>
              </a:rPr>
              <a:t>至今，实验心理学作为主要的实验研究方法学科对认知心理学、认知神经科学等领域实验</a:t>
            </a:r>
            <a:r>
              <a:rPr lang="zh-CN" altLang="en-US" dirty="0" smtClean="0">
                <a:solidFill>
                  <a:srgbClr val="1E46F3"/>
                </a:solidFill>
              </a:rPr>
              <a:t>研究产生</a:t>
            </a:r>
            <a:r>
              <a:rPr lang="zh-CN" altLang="en-US" dirty="0">
                <a:solidFill>
                  <a:srgbClr val="1E46F3"/>
                </a:solidFill>
              </a:rPr>
              <a:t>了重要和深远的影响。</a:t>
            </a:r>
            <a:endParaRPr lang="en-US" altLang="zh-CN" dirty="0">
              <a:solidFill>
                <a:srgbClr val="1E46F3"/>
              </a:solidFill>
            </a:endParaRPr>
          </a:p>
          <a:p>
            <a:endParaRPr lang="en-US" altLang="zh-CN" b="1" dirty="0" smtClean="0">
              <a:solidFill>
                <a:srgbClr val="1E46F3"/>
              </a:solidFill>
            </a:endParaRPr>
          </a:p>
          <a:p>
            <a:endParaRPr lang="zh-CN" altLang="en-US" b="1" dirty="0">
              <a:solidFill>
                <a:srgbClr val="1E46F3"/>
              </a:solidFill>
            </a:endParaRPr>
          </a:p>
        </p:txBody>
      </p:sp>
      <p:sp>
        <p:nvSpPr>
          <p:cNvPr id="2" name="标题 1"/>
          <p:cNvSpPr>
            <a:spLocks noGrp="1"/>
          </p:cNvSpPr>
          <p:nvPr>
            <p:ph type="title"/>
          </p:nvPr>
        </p:nvSpPr>
        <p:spPr/>
        <p:txBody>
          <a:bodyPr>
            <a:normAutofit/>
          </a:bodyPr>
          <a:lstStyle/>
          <a:p>
            <a:r>
              <a:rPr lang="zh-CN" altLang="en-US" b="1" dirty="0">
                <a:solidFill>
                  <a:srgbClr val="FFFF00"/>
                </a:solidFill>
              </a:rPr>
              <a:t>实验心理学的重要性</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2518637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fontScale="92500"/>
          </a:bodyPr>
          <a:lstStyle/>
          <a:p>
            <a:r>
              <a:rPr lang="en-US" altLang="zh-CN" dirty="0" smtClean="0">
                <a:solidFill>
                  <a:srgbClr val="1E46F3"/>
                </a:solidFill>
              </a:rPr>
              <a:t>1980</a:t>
            </a:r>
            <a:r>
              <a:rPr lang="zh-CN" altLang="en-US" dirty="0" smtClean="0">
                <a:solidFill>
                  <a:srgbClr val="1E46F3"/>
                </a:solidFill>
              </a:rPr>
              <a:t>年代</a:t>
            </a:r>
            <a:r>
              <a:rPr lang="en-US" altLang="zh-CN" dirty="0" smtClean="0">
                <a:solidFill>
                  <a:srgbClr val="1E46F3"/>
                </a:solidFill>
              </a:rPr>
              <a:t> </a:t>
            </a:r>
            <a:r>
              <a:rPr lang="zh-CN" altLang="en-US" dirty="0" smtClean="0">
                <a:solidFill>
                  <a:srgbClr val="1E46F3"/>
                </a:solidFill>
              </a:rPr>
              <a:t>，实验心理学教学：主要采用国外的实验心理学框架体系；</a:t>
            </a:r>
            <a:endParaRPr lang="en-US" altLang="zh-CN" dirty="0" smtClean="0">
              <a:solidFill>
                <a:srgbClr val="1E46F3"/>
              </a:solidFill>
            </a:endParaRPr>
          </a:p>
          <a:p>
            <a:r>
              <a:rPr lang="en-US" altLang="zh-CN" dirty="0" smtClean="0">
                <a:solidFill>
                  <a:srgbClr val="1E46F3"/>
                </a:solidFill>
              </a:rPr>
              <a:t>1990</a:t>
            </a:r>
            <a:r>
              <a:rPr lang="zh-CN" altLang="en-US" dirty="0" smtClean="0">
                <a:solidFill>
                  <a:srgbClr val="1E46F3"/>
                </a:solidFill>
              </a:rPr>
              <a:t>年代，借鉴国外实验心理学教学体系逐步建立；</a:t>
            </a:r>
            <a:endParaRPr lang="en-US" altLang="zh-CN" dirty="0" smtClean="0">
              <a:solidFill>
                <a:srgbClr val="1E46F3"/>
              </a:solidFill>
            </a:endParaRPr>
          </a:p>
          <a:p>
            <a:r>
              <a:rPr lang="en-US" altLang="zh-CN" dirty="0" smtClean="0">
                <a:solidFill>
                  <a:srgbClr val="1E46F3"/>
                </a:solidFill>
              </a:rPr>
              <a:t>1995-2000</a:t>
            </a:r>
            <a:r>
              <a:rPr lang="zh-CN" altLang="en-US" dirty="0" smtClean="0">
                <a:solidFill>
                  <a:srgbClr val="1E46F3"/>
                </a:solidFill>
              </a:rPr>
              <a:t>年，将实验心理学理论与实验心理学实验分离成为</a:t>
            </a:r>
            <a:r>
              <a:rPr lang="zh-CN" altLang="en-US" dirty="0">
                <a:solidFill>
                  <a:srgbClr val="1E46F3"/>
                </a:solidFill>
              </a:rPr>
              <a:t>同步的</a:t>
            </a:r>
            <a:r>
              <a:rPr lang="zh-CN" altLang="en-US" dirty="0" smtClean="0">
                <a:solidFill>
                  <a:srgbClr val="1E46F3"/>
                </a:solidFill>
              </a:rPr>
              <a:t>独立课程，实验教学在教学中的地位进一步提高；</a:t>
            </a:r>
            <a:endParaRPr lang="en-US" altLang="zh-CN" dirty="0" smtClean="0">
              <a:solidFill>
                <a:srgbClr val="1E46F3"/>
              </a:solidFill>
            </a:endParaRPr>
          </a:p>
          <a:p>
            <a:r>
              <a:rPr lang="en-US" altLang="zh-CN" dirty="0" smtClean="0">
                <a:solidFill>
                  <a:srgbClr val="1E46F3"/>
                </a:solidFill>
              </a:rPr>
              <a:t>2000</a:t>
            </a:r>
            <a:r>
              <a:rPr lang="zh-CN" altLang="en-US" dirty="0" smtClean="0">
                <a:solidFill>
                  <a:srgbClr val="1E46F3"/>
                </a:solidFill>
              </a:rPr>
              <a:t>年代，国内实验心理学教学改革与实践工作逐步深化，在借鉴国外主流的实验心理学教材和本土化实验结合，在教学方法和实验技术方面也有很大的改善和提高；</a:t>
            </a:r>
            <a:endParaRPr lang="en-US" altLang="zh-CN" dirty="0" smtClean="0">
              <a:solidFill>
                <a:srgbClr val="1E46F3"/>
              </a:solidFill>
            </a:endParaRPr>
          </a:p>
          <a:p>
            <a:pPr lvl="1"/>
            <a:r>
              <a:rPr lang="zh-CN" altLang="en-US" dirty="0" smtClean="0">
                <a:solidFill>
                  <a:srgbClr val="1E46F3"/>
                </a:solidFill>
              </a:rPr>
              <a:t>建立本土化课程理论和实验教学体系</a:t>
            </a:r>
            <a:endParaRPr lang="en-US" altLang="zh-CN" dirty="0" smtClean="0">
              <a:solidFill>
                <a:srgbClr val="1E46F3"/>
              </a:solidFill>
            </a:endParaRPr>
          </a:p>
          <a:p>
            <a:pPr lvl="1"/>
            <a:r>
              <a:rPr lang="zh-CN" altLang="en-US" dirty="0" smtClean="0">
                <a:solidFill>
                  <a:srgbClr val="1E46F3"/>
                </a:solidFill>
              </a:rPr>
              <a:t>改进传统实验教学方法和技术手段，计算机化实验教学和国内外实验教学工具和软件、实验教学设备、以及教学科研兼用的设备引入到实验教学中，教学方法和技术手段有了较大的改善和提高；</a:t>
            </a:r>
            <a:endParaRPr lang="en-US" altLang="zh-CN" dirty="0" smtClean="0">
              <a:solidFill>
                <a:srgbClr val="1E46F3"/>
              </a:solidFill>
            </a:endParaRPr>
          </a:p>
          <a:p>
            <a:pPr lvl="1"/>
            <a:endParaRPr lang="en-US" altLang="zh-CN" b="1" dirty="0" smtClean="0">
              <a:solidFill>
                <a:srgbClr val="1E46F3"/>
              </a:solidFill>
            </a:endParaRPr>
          </a:p>
          <a:p>
            <a:pPr lvl="1"/>
            <a:endParaRPr lang="en-US" altLang="zh-CN" b="1" dirty="0">
              <a:solidFill>
                <a:srgbClr val="1E46F3"/>
              </a:solidFill>
            </a:endParaRPr>
          </a:p>
          <a:p>
            <a:endParaRPr lang="en-US" altLang="zh-CN" b="1" dirty="0" smtClean="0">
              <a:solidFill>
                <a:srgbClr val="1E46F3"/>
              </a:solidFill>
            </a:endParaRPr>
          </a:p>
          <a:p>
            <a:endParaRPr lang="en-US" altLang="zh-CN" b="1" dirty="0" smtClean="0">
              <a:solidFill>
                <a:srgbClr val="1E46F3"/>
              </a:solidFill>
            </a:endParaRPr>
          </a:p>
          <a:p>
            <a:endParaRPr lang="en-US" altLang="zh-CN" b="1" dirty="0" smtClean="0">
              <a:solidFill>
                <a:srgbClr val="1E46F3"/>
              </a:solidFill>
            </a:endParaRPr>
          </a:p>
          <a:p>
            <a:endParaRPr lang="zh-CN" altLang="en-US" b="1" dirty="0">
              <a:solidFill>
                <a:srgbClr val="1E46F3"/>
              </a:solidFill>
            </a:endParaRPr>
          </a:p>
        </p:txBody>
      </p:sp>
      <p:sp>
        <p:nvSpPr>
          <p:cNvPr id="2" name="标题 1"/>
          <p:cNvSpPr>
            <a:spLocks noGrp="1"/>
          </p:cNvSpPr>
          <p:nvPr>
            <p:ph type="title"/>
          </p:nvPr>
        </p:nvSpPr>
        <p:spPr/>
        <p:txBody>
          <a:bodyPr>
            <a:normAutofit/>
          </a:bodyPr>
          <a:lstStyle/>
          <a:p>
            <a:r>
              <a:rPr lang="zh-CN" altLang="en-US" b="1" dirty="0">
                <a:solidFill>
                  <a:srgbClr val="FFFF00"/>
                </a:solidFill>
              </a:rPr>
              <a:t>实验心理学的重要性</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3606667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2060848"/>
            <a:ext cx="8424935" cy="4464496"/>
          </a:xfrm>
        </p:spPr>
        <p:txBody>
          <a:bodyPr>
            <a:normAutofit lnSpcReduction="10000"/>
          </a:bodyPr>
          <a:lstStyle/>
          <a:p>
            <a:r>
              <a:rPr lang="en-US" altLang="zh-CN" dirty="0" smtClean="0">
                <a:solidFill>
                  <a:srgbClr val="1E46F3"/>
                </a:solidFill>
              </a:rPr>
              <a:t>2010</a:t>
            </a:r>
            <a:r>
              <a:rPr lang="zh-CN" altLang="en-US" dirty="0" smtClean="0">
                <a:solidFill>
                  <a:srgbClr val="1E46F3"/>
                </a:solidFill>
              </a:rPr>
              <a:t>后，理论与实验教学课程多元化，主要体现在：</a:t>
            </a:r>
            <a:endParaRPr lang="en-US" altLang="zh-CN" dirty="0" smtClean="0">
              <a:solidFill>
                <a:srgbClr val="1E46F3"/>
              </a:solidFill>
            </a:endParaRPr>
          </a:p>
          <a:p>
            <a:pPr lvl="1"/>
            <a:r>
              <a:rPr lang="zh-CN" altLang="en-US" dirty="0" smtClean="0">
                <a:solidFill>
                  <a:srgbClr val="1E46F3"/>
                </a:solidFill>
              </a:rPr>
              <a:t>实验心理学理论与实 验教学课程系列化：开设实验心理学理论、实验实验</a:t>
            </a:r>
            <a:r>
              <a:rPr lang="en-US" altLang="zh-CN" dirty="0" smtClean="0">
                <a:solidFill>
                  <a:srgbClr val="1E46F3"/>
                </a:solidFill>
              </a:rPr>
              <a:t>(</a:t>
            </a:r>
            <a:r>
              <a:rPr lang="zh-CN" altLang="en-US" dirty="0" smtClean="0">
                <a:solidFill>
                  <a:srgbClr val="1E46F3"/>
                </a:solidFill>
              </a:rPr>
              <a:t>经典实验与现代实验</a:t>
            </a:r>
            <a:r>
              <a:rPr lang="en-US" altLang="zh-CN" dirty="0" smtClean="0">
                <a:solidFill>
                  <a:srgbClr val="1E46F3"/>
                </a:solidFill>
              </a:rPr>
              <a:t>)</a:t>
            </a:r>
            <a:r>
              <a:rPr lang="zh-CN" altLang="en-US" dirty="0" smtClean="0">
                <a:solidFill>
                  <a:srgbClr val="1E46F3"/>
                </a:solidFill>
              </a:rPr>
              <a:t>、传统</a:t>
            </a:r>
            <a:r>
              <a:rPr lang="zh-CN" altLang="en-US" dirty="0">
                <a:solidFill>
                  <a:srgbClr val="1E46F3"/>
                </a:solidFill>
              </a:rPr>
              <a:t>心理学实验方法与</a:t>
            </a:r>
            <a:r>
              <a:rPr lang="zh-CN" altLang="en-US" dirty="0" smtClean="0">
                <a:solidFill>
                  <a:srgbClr val="1E46F3"/>
                </a:solidFill>
              </a:rPr>
              <a:t>技术、现代高级实验教学技术系列课程</a:t>
            </a:r>
            <a:endParaRPr lang="en-US" altLang="zh-CN" dirty="0" smtClean="0">
              <a:solidFill>
                <a:srgbClr val="1E46F3"/>
              </a:solidFill>
            </a:endParaRPr>
          </a:p>
          <a:p>
            <a:pPr lvl="1"/>
            <a:r>
              <a:rPr lang="zh-CN" altLang="en-US" dirty="0" smtClean="0">
                <a:solidFill>
                  <a:srgbClr val="1E46F3"/>
                </a:solidFill>
              </a:rPr>
              <a:t>逐步尝试打通本科硕士研究方法与技术课程；</a:t>
            </a:r>
            <a:endParaRPr lang="en-US" altLang="zh-CN" dirty="0" smtClean="0">
              <a:solidFill>
                <a:srgbClr val="1E46F3"/>
              </a:solidFill>
            </a:endParaRPr>
          </a:p>
          <a:p>
            <a:pPr lvl="1"/>
            <a:r>
              <a:rPr lang="zh-CN" altLang="en-US" dirty="0" smtClean="0">
                <a:solidFill>
                  <a:srgbClr val="1E46F3"/>
                </a:solidFill>
              </a:rPr>
              <a:t>实验教学与培养学生基础研究与实践应用能力结合，学生有更多的机会进入到各类实验室，接触行为、神经电生理、脑成像、分子生物学等实验室，了解和学习各类实验方法与技术；</a:t>
            </a:r>
            <a:endParaRPr lang="en-US" altLang="zh-CN" dirty="0" smtClean="0">
              <a:solidFill>
                <a:srgbClr val="1E46F3"/>
              </a:solidFill>
            </a:endParaRPr>
          </a:p>
          <a:p>
            <a:pPr lvl="1"/>
            <a:r>
              <a:rPr lang="zh-CN" altLang="en-US" dirty="0" smtClean="0">
                <a:solidFill>
                  <a:srgbClr val="1E46F3"/>
                </a:solidFill>
              </a:rPr>
              <a:t>尝试将专题化的实验方法与技术相关的课程引入到本科教学中；如本科生进入到开放研究生课程中；本研课程互选等；</a:t>
            </a:r>
            <a:endParaRPr lang="en-US" altLang="zh-CN" dirty="0" smtClean="0">
              <a:solidFill>
                <a:srgbClr val="1E46F3"/>
              </a:solidFill>
            </a:endParaRPr>
          </a:p>
          <a:p>
            <a:pPr lvl="1"/>
            <a:r>
              <a:rPr lang="zh-CN" altLang="en-US" dirty="0" smtClean="0">
                <a:solidFill>
                  <a:srgbClr val="1E46F3"/>
                </a:solidFill>
              </a:rPr>
              <a:t>随着国内心理学总体教学与研究水平的提升，多元化、系列化课程和专题课程的开设将逐步成为实验心理学的主流教学趋势</a:t>
            </a:r>
            <a:r>
              <a:rPr lang="zh-CN" altLang="en-US" b="1" dirty="0" smtClean="0">
                <a:solidFill>
                  <a:srgbClr val="1E46F3"/>
                </a:solidFill>
              </a:rPr>
              <a:t>。</a:t>
            </a:r>
            <a:endParaRPr lang="en-US" altLang="zh-CN" b="1" dirty="0" smtClean="0">
              <a:solidFill>
                <a:srgbClr val="1E46F3"/>
              </a:solidFill>
            </a:endParaRPr>
          </a:p>
          <a:p>
            <a:pPr lvl="1"/>
            <a:endParaRPr lang="en-US" altLang="zh-CN" b="1" dirty="0" smtClean="0">
              <a:solidFill>
                <a:srgbClr val="1E46F3"/>
              </a:solidFill>
            </a:endParaRPr>
          </a:p>
          <a:p>
            <a:pPr lvl="1"/>
            <a:endParaRPr lang="en-US" altLang="zh-CN" b="1" dirty="0">
              <a:solidFill>
                <a:srgbClr val="1E46F3"/>
              </a:solidFill>
            </a:endParaRPr>
          </a:p>
          <a:p>
            <a:endParaRPr lang="en-US" altLang="zh-CN" b="1" dirty="0" smtClean="0">
              <a:solidFill>
                <a:srgbClr val="1E46F3"/>
              </a:solidFill>
            </a:endParaRPr>
          </a:p>
          <a:p>
            <a:endParaRPr lang="en-US" altLang="zh-CN" b="1" dirty="0" smtClean="0">
              <a:solidFill>
                <a:srgbClr val="1E46F3"/>
              </a:solidFill>
            </a:endParaRPr>
          </a:p>
          <a:p>
            <a:endParaRPr lang="en-US" altLang="zh-CN" b="1" dirty="0" smtClean="0">
              <a:solidFill>
                <a:srgbClr val="1E46F3"/>
              </a:solidFill>
            </a:endParaRPr>
          </a:p>
          <a:p>
            <a:endParaRPr lang="zh-CN" altLang="en-US" b="1" dirty="0">
              <a:solidFill>
                <a:srgbClr val="1E46F3"/>
              </a:solidFill>
            </a:endParaRPr>
          </a:p>
        </p:txBody>
      </p:sp>
      <p:sp>
        <p:nvSpPr>
          <p:cNvPr id="2" name="标题 1"/>
          <p:cNvSpPr>
            <a:spLocks noGrp="1"/>
          </p:cNvSpPr>
          <p:nvPr>
            <p:ph type="title"/>
          </p:nvPr>
        </p:nvSpPr>
        <p:spPr/>
        <p:txBody>
          <a:bodyPr>
            <a:normAutofit/>
          </a:bodyPr>
          <a:lstStyle/>
          <a:p>
            <a:r>
              <a:rPr lang="zh-CN" altLang="en-US" b="1" dirty="0">
                <a:solidFill>
                  <a:srgbClr val="FFFF00"/>
                </a:solidFill>
              </a:rPr>
              <a:t>实验心理学的重要性</a:t>
            </a:r>
            <a:endParaRPr lang="zh-CN" altLang="en-US" b="1" dirty="0">
              <a:solidFill>
                <a:srgbClr val="FFFF00"/>
              </a:solidFill>
              <a:latin typeface="宋体" pitchFamily="2" charset="-122"/>
              <a:ea typeface="宋体" pitchFamily="2" charset="-122"/>
            </a:endParaRPr>
          </a:p>
        </p:txBody>
      </p:sp>
    </p:spTree>
    <p:extLst>
      <p:ext uri="{BB962C8B-B14F-4D97-AF65-F5344CB8AC3E}">
        <p14:creationId xmlns:p14="http://schemas.microsoft.com/office/powerpoint/2010/main" val="7858323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1|0|0.1|0.1"/>
</p:tagLst>
</file>

<file path=ppt/tags/tag2.xml><?xml version="1.0" encoding="utf-8"?>
<p:tagLst xmlns:a="http://schemas.openxmlformats.org/drawingml/2006/main" xmlns:r="http://schemas.openxmlformats.org/officeDocument/2006/relationships" xmlns:p="http://schemas.openxmlformats.org/presentationml/2006/main">
  <p:tag name="TIMING" val="|0|0|0|0|0|0|0|0"/>
</p:tagLst>
</file>

<file path=ppt/tags/tag3.xml><?xml version="1.0" encoding="utf-8"?>
<p:tagLst xmlns:a="http://schemas.openxmlformats.org/drawingml/2006/main" xmlns:r="http://schemas.openxmlformats.org/officeDocument/2006/relationships" xmlns:p="http://schemas.openxmlformats.org/presentationml/2006/main">
  <p:tag name="TIMING" val="|0.4|0"/>
</p:tagLst>
</file>

<file path=ppt/tags/tag4.xml><?xml version="1.0" encoding="utf-8"?>
<p:tagLst xmlns:a="http://schemas.openxmlformats.org/drawingml/2006/main" xmlns:r="http://schemas.openxmlformats.org/officeDocument/2006/relationships" xmlns:p="http://schemas.openxmlformats.org/presentationml/2006/main">
  <p:tag name="TIMING" val="|0|0"/>
</p:tagLst>
</file>

<file path=ppt/tags/tag5.xml><?xml version="1.0" encoding="utf-8"?>
<p:tagLst xmlns:a="http://schemas.openxmlformats.org/drawingml/2006/main" xmlns:r="http://schemas.openxmlformats.org/officeDocument/2006/relationships" xmlns:p="http://schemas.openxmlformats.org/presentationml/2006/main">
  <p:tag name="TIMING" val="|0|0"/>
</p:tagLst>
</file>

<file path=ppt/tags/tag6.xml><?xml version="1.0" encoding="utf-8"?>
<p:tagLst xmlns:a="http://schemas.openxmlformats.org/drawingml/2006/main" xmlns:r="http://schemas.openxmlformats.org/officeDocument/2006/relationships" xmlns:p="http://schemas.openxmlformats.org/presentationml/2006/main">
  <p:tag name="TIMING" val="|0|0"/>
</p:tagLst>
</file>

<file path=ppt/tags/tag7.xml><?xml version="1.0" encoding="utf-8"?>
<p:tagLst xmlns:a="http://schemas.openxmlformats.org/drawingml/2006/main" xmlns:r="http://schemas.openxmlformats.org/officeDocument/2006/relationships" xmlns:p="http://schemas.openxmlformats.org/presentationml/2006/main">
  <p:tag name="TIMING" val="|0|0|0"/>
</p:tagLst>
</file>

<file path=ppt/tags/tag8.xml><?xml version="1.0" encoding="utf-8"?>
<p:tagLst xmlns:a="http://schemas.openxmlformats.org/drawingml/2006/main" xmlns:r="http://schemas.openxmlformats.org/officeDocument/2006/relationships" xmlns:p="http://schemas.openxmlformats.org/presentationml/2006/main">
  <p:tag name="TIMING" val="|0|0|0|0|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904</TotalTime>
  <Words>4780</Words>
  <Application>Microsoft Office PowerPoint</Application>
  <PresentationFormat>全屏显示(4:3)</PresentationFormat>
  <Paragraphs>364</Paragraphs>
  <Slides>47</Slides>
  <Notes>1</Notes>
  <HiddenSlides>0</HiddenSlides>
  <MMClips>0</MMClips>
  <ScaleCrop>false</ScaleCrop>
  <HeadingPairs>
    <vt:vector size="4" baseType="variant">
      <vt:variant>
        <vt:lpstr>主题</vt:lpstr>
      </vt:variant>
      <vt:variant>
        <vt:i4>1</vt:i4>
      </vt:variant>
      <vt:variant>
        <vt:lpstr>幻灯片标题</vt:lpstr>
      </vt:variant>
      <vt:variant>
        <vt:i4>47</vt:i4>
      </vt:variant>
    </vt:vector>
  </HeadingPairs>
  <TitlesOfParts>
    <vt:vector size="48" baseType="lpstr">
      <vt:lpstr>波形</vt:lpstr>
      <vt:lpstr>实验心理学理论与实验教学的实践与思考</vt:lpstr>
      <vt:lpstr>内 容 提 纲</vt:lpstr>
      <vt:lpstr>实验心理学教学的基本问题</vt:lpstr>
      <vt:lpstr>实验心理学教学的基本问题</vt:lpstr>
      <vt:lpstr>实验心理学的重要性</vt:lpstr>
      <vt:lpstr>实验心理学的重要性</vt:lpstr>
      <vt:lpstr>实验心理学的重要性</vt:lpstr>
      <vt:lpstr>实验心理学的重要性</vt:lpstr>
      <vt:lpstr>实验心理学的重要性</vt:lpstr>
      <vt:lpstr>实验心理学的重要性</vt:lpstr>
      <vt:lpstr>认知心理学与认知神经科学研究方法和技术手段给实验心理学带来的变革</vt:lpstr>
      <vt:lpstr>实验研究方法与技术</vt:lpstr>
      <vt:lpstr>神经科学实验方法与技术手段特点</vt:lpstr>
      <vt:lpstr>Spatial and temporal resolution</vt:lpstr>
      <vt:lpstr>实验心理学内容体系的教学实践</vt:lpstr>
      <vt:lpstr>实验心理学课程设置</vt:lpstr>
      <vt:lpstr>教学大纲的依据 </vt:lpstr>
      <vt:lpstr>实验心理学教学提纲</vt:lpstr>
      <vt:lpstr>PowerPoint 演示文稿</vt:lpstr>
      <vt:lpstr>实验心理学实验教学内容</vt:lpstr>
      <vt:lpstr>总体教学内容与要求 </vt:lpstr>
      <vt:lpstr>教学原则</vt:lpstr>
      <vt:lpstr>课程学习的基本要求</vt:lpstr>
      <vt:lpstr>课程学习的基本要求</vt:lpstr>
      <vt:lpstr>课程基本教学目标</vt:lpstr>
      <vt:lpstr>课程结业达到的目标？</vt:lpstr>
      <vt:lpstr>实验心理学的教学方法探索与实践</vt:lpstr>
      <vt:lpstr>PowerPoint 演示文稿</vt:lpstr>
      <vt:lpstr>课程教学模式：学习与研究能力培养的教学模式</vt:lpstr>
      <vt:lpstr>课程教学模式：理论与实验研究能力结合的研究设计型教学模式</vt:lpstr>
      <vt:lpstr>“实验心理学”理论、实验教学、学年度实验设计同步进行的计划表</vt:lpstr>
      <vt:lpstr>教学过程学生成果示例</vt:lpstr>
      <vt:lpstr>年度研究计划的要求 -学年度研究设计</vt:lpstr>
      <vt:lpstr>学期专题报告要求</vt:lpstr>
      <vt:lpstr>“实验心理学”课程教学实践的思考</vt:lpstr>
      <vt:lpstr>《实验心理学》课程体系建设的思考</vt:lpstr>
      <vt:lpstr>具体教学内容的改革与实践 (以6、7、8为例，实验理论内容教学的实践)</vt:lpstr>
      <vt:lpstr>PowerPoint 演示文稿</vt:lpstr>
      <vt:lpstr>PowerPoint 演示文稿</vt:lpstr>
      <vt:lpstr>实验心理学实验教学总结与思考</vt:lpstr>
      <vt:lpstr>教学经验总结</vt:lpstr>
      <vt:lpstr>教学过程中需要突出的具体环节总结</vt:lpstr>
      <vt:lpstr>实验心理学的教学现状和存在问题及解决方法与途径</vt:lpstr>
      <vt:lpstr>存在问题</vt:lpstr>
      <vt:lpstr>解决的途径</vt:lpstr>
      <vt:lpstr>课程参考教材和文献</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Zhang</dc:creator>
  <cp:lastModifiedBy>lenovo</cp:lastModifiedBy>
  <cp:revision>260</cp:revision>
  <dcterms:created xsi:type="dcterms:W3CDTF">2016-03-23T05:44:07Z</dcterms:created>
  <dcterms:modified xsi:type="dcterms:W3CDTF">2016-04-12T03:08:06Z</dcterms:modified>
</cp:coreProperties>
</file>